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84" r:id="rId3"/>
    <p:sldId id="276" r:id="rId4"/>
    <p:sldId id="264" r:id="rId5"/>
    <p:sldId id="282" r:id="rId6"/>
    <p:sldId id="286" r:id="rId7"/>
    <p:sldId id="277" r:id="rId8"/>
    <p:sldId id="279" r:id="rId9"/>
    <p:sldId id="287" r:id="rId10"/>
    <p:sldId id="288" r:id="rId11"/>
    <p:sldId id="294" r:id="rId12"/>
    <p:sldId id="296" r:id="rId13"/>
    <p:sldId id="289" r:id="rId14"/>
    <p:sldId id="295" r:id="rId15"/>
    <p:sldId id="29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8A90"/>
    <a:srgbClr val="EB9415"/>
    <a:srgbClr val="4C6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00" d="100"/>
          <a:sy n="100" d="100"/>
        </p:scale>
        <p:origin x="-1110"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C2424-BD81-4516-B419-802FFDB8C7E3}"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en-US"/>
        </a:p>
      </dgm:t>
    </dgm:pt>
    <dgm:pt modelId="{D47F59C3-D5C4-479B-8237-E3787F41F62C}">
      <dgm:prSet/>
      <dgm:spPr/>
      <dgm:t>
        <a:bodyPr/>
        <a:lstStyle/>
        <a:p>
          <a:r>
            <a:rPr lang="en-US" b="1" dirty="0" smtClean="0"/>
            <a:t>Description:  This eight part training provides a practical, in-depth and innovative approach to the process of helping youth with intellectual / developmental disabilities transition to jobs and college after graduation. </a:t>
          </a:r>
          <a:endParaRPr lang="en-US" dirty="0"/>
        </a:p>
      </dgm:t>
    </dgm:pt>
    <dgm:pt modelId="{827FD15E-1979-434E-B54E-453EA7B16AD5}" type="parTrans" cxnId="{213407EF-FCA5-47F4-9166-11C4F6C404D9}">
      <dgm:prSet/>
      <dgm:spPr/>
      <dgm:t>
        <a:bodyPr/>
        <a:lstStyle/>
        <a:p>
          <a:endParaRPr lang="en-US"/>
        </a:p>
      </dgm:t>
    </dgm:pt>
    <dgm:pt modelId="{D9C34D32-F532-4D97-848F-94E54C3A0AFF}" type="sibTrans" cxnId="{213407EF-FCA5-47F4-9166-11C4F6C404D9}">
      <dgm:prSet/>
      <dgm:spPr/>
      <dgm:t>
        <a:bodyPr/>
        <a:lstStyle/>
        <a:p>
          <a:endParaRPr lang="en-US"/>
        </a:p>
      </dgm:t>
    </dgm:pt>
    <dgm:pt modelId="{6C5ACA12-0B36-4B93-97FF-057EAD0ACF1C}" type="pres">
      <dgm:prSet presAssocID="{21AC2424-BD81-4516-B419-802FFDB8C7E3}" presName="Name0" presStyleCnt="0">
        <dgm:presLayoutVars>
          <dgm:dir/>
          <dgm:animLvl val="lvl"/>
          <dgm:resizeHandles val="exact"/>
        </dgm:presLayoutVars>
      </dgm:prSet>
      <dgm:spPr/>
      <dgm:t>
        <a:bodyPr/>
        <a:lstStyle/>
        <a:p>
          <a:endParaRPr lang="en-US"/>
        </a:p>
      </dgm:t>
    </dgm:pt>
    <dgm:pt modelId="{18CDCAEE-15FE-4355-B671-FF8FA875FDF9}" type="pres">
      <dgm:prSet presAssocID="{21AC2424-BD81-4516-B419-802FFDB8C7E3}" presName="dummy" presStyleCnt="0"/>
      <dgm:spPr/>
    </dgm:pt>
    <dgm:pt modelId="{B0F7EF38-A1ED-446D-963C-DCDBCAEA5C67}" type="pres">
      <dgm:prSet presAssocID="{21AC2424-BD81-4516-B419-802FFDB8C7E3}" presName="linH" presStyleCnt="0"/>
      <dgm:spPr/>
    </dgm:pt>
    <dgm:pt modelId="{57E9A33E-12BD-48BE-BE6A-B7DC4C109DC3}" type="pres">
      <dgm:prSet presAssocID="{21AC2424-BD81-4516-B419-802FFDB8C7E3}" presName="padding1" presStyleCnt="0"/>
      <dgm:spPr/>
    </dgm:pt>
    <dgm:pt modelId="{56BD51FC-92AA-4D50-9D89-DE42776A95C1}" type="pres">
      <dgm:prSet presAssocID="{D47F59C3-D5C4-479B-8237-E3787F41F62C}" presName="linV" presStyleCnt="0"/>
      <dgm:spPr/>
    </dgm:pt>
    <dgm:pt modelId="{1C85CF68-7126-448C-A88F-722D37AFF095}" type="pres">
      <dgm:prSet presAssocID="{D47F59C3-D5C4-479B-8237-E3787F41F62C}" presName="spVertical1" presStyleCnt="0"/>
      <dgm:spPr/>
    </dgm:pt>
    <dgm:pt modelId="{74D5F6E7-E51B-4F64-8AED-EEB2D153ACFD}" type="pres">
      <dgm:prSet presAssocID="{D47F59C3-D5C4-479B-8237-E3787F41F62C}" presName="parTx" presStyleLbl="revTx" presStyleIdx="0" presStyleCnt="1">
        <dgm:presLayoutVars>
          <dgm:chMax val="0"/>
          <dgm:chPref val="0"/>
          <dgm:bulletEnabled val="1"/>
        </dgm:presLayoutVars>
      </dgm:prSet>
      <dgm:spPr/>
      <dgm:t>
        <a:bodyPr/>
        <a:lstStyle/>
        <a:p>
          <a:endParaRPr lang="en-US"/>
        </a:p>
      </dgm:t>
    </dgm:pt>
    <dgm:pt modelId="{B83863A4-FFF8-4946-B572-C2BCCFE5EFEC}" type="pres">
      <dgm:prSet presAssocID="{D47F59C3-D5C4-479B-8237-E3787F41F62C}" presName="spVertical2" presStyleCnt="0"/>
      <dgm:spPr/>
    </dgm:pt>
    <dgm:pt modelId="{A7982D0B-4083-4B1D-BCBD-536C7C16CA9B}" type="pres">
      <dgm:prSet presAssocID="{D47F59C3-D5C4-479B-8237-E3787F41F62C}" presName="spVertical3" presStyleCnt="0"/>
      <dgm:spPr/>
    </dgm:pt>
    <dgm:pt modelId="{03A52EF6-09D8-40A2-9991-07D5601664A6}" type="pres">
      <dgm:prSet presAssocID="{21AC2424-BD81-4516-B419-802FFDB8C7E3}" presName="padding2" presStyleCnt="0"/>
      <dgm:spPr/>
    </dgm:pt>
    <dgm:pt modelId="{B9FE5886-D696-4EE5-BE72-1F7E9D80940C}" type="pres">
      <dgm:prSet presAssocID="{21AC2424-BD81-4516-B419-802FFDB8C7E3}" presName="negArrow" presStyleCnt="0"/>
      <dgm:spPr/>
    </dgm:pt>
    <dgm:pt modelId="{B50AACEC-1230-4213-9857-4C6B155540C2}" type="pres">
      <dgm:prSet presAssocID="{21AC2424-BD81-4516-B419-802FFDB8C7E3}" presName="backgroundArrow" presStyleLbl="node1" presStyleIdx="0" presStyleCnt="1" custLinFactNeighborX="926" custLinFactNeighborY="-132"/>
      <dgm:spPr>
        <a:solidFill>
          <a:srgbClr val="FFC000"/>
        </a:solidFill>
      </dgm:spPr>
      <dgm:t>
        <a:bodyPr/>
        <a:lstStyle/>
        <a:p>
          <a:endParaRPr lang="en-US"/>
        </a:p>
      </dgm:t>
    </dgm:pt>
  </dgm:ptLst>
  <dgm:cxnLst>
    <dgm:cxn modelId="{213407EF-FCA5-47F4-9166-11C4F6C404D9}" srcId="{21AC2424-BD81-4516-B419-802FFDB8C7E3}" destId="{D47F59C3-D5C4-479B-8237-E3787F41F62C}" srcOrd="0" destOrd="0" parTransId="{827FD15E-1979-434E-B54E-453EA7B16AD5}" sibTransId="{D9C34D32-F532-4D97-848F-94E54C3A0AFF}"/>
    <dgm:cxn modelId="{51F34528-3B95-414A-8106-4447C0458A26}" type="presOf" srcId="{D47F59C3-D5C4-479B-8237-E3787F41F62C}" destId="{74D5F6E7-E51B-4F64-8AED-EEB2D153ACFD}" srcOrd="0" destOrd="0" presId="urn:microsoft.com/office/officeart/2005/8/layout/hProcess3"/>
    <dgm:cxn modelId="{76384F1B-E657-41C6-86EB-B1F5B1384AFA}" type="presOf" srcId="{21AC2424-BD81-4516-B419-802FFDB8C7E3}" destId="{6C5ACA12-0B36-4B93-97FF-057EAD0ACF1C}" srcOrd="0" destOrd="0" presId="urn:microsoft.com/office/officeart/2005/8/layout/hProcess3"/>
    <dgm:cxn modelId="{7DA95B2B-3ABE-421E-8560-372CB5C19B1F}" type="presParOf" srcId="{6C5ACA12-0B36-4B93-97FF-057EAD0ACF1C}" destId="{18CDCAEE-15FE-4355-B671-FF8FA875FDF9}" srcOrd="0" destOrd="0" presId="urn:microsoft.com/office/officeart/2005/8/layout/hProcess3"/>
    <dgm:cxn modelId="{F71A6076-746E-4F10-9BE2-2CEA5618E6D5}" type="presParOf" srcId="{6C5ACA12-0B36-4B93-97FF-057EAD0ACF1C}" destId="{B0F7EF38-A1ED-446D-963C-DCDBCAEA5C67}" srcOrd="1" destOrd="0" presId="urn:microsoft.com/office/officeart/2005/8/layout/hProcess3"/>
    <dgm:cxn modelId="{141B0756-A75D-4475-8705-E81AEA0F3A35}" type="presParOf" srcId="{B0F7EF38-A1ED-446D-963C-DCDBCAEA5C67}" destId="{57E9A33E-12BD-48BE-BE6A-B7DC4C109DC3}" srcOrd="0" destOrd="0" presId="urn:microsoft.com/office/officeart/2005/8/layout/hProcess3"/>
    <dgm:cxn modelId="{23EFA580-0717-49EC-AEF9-5E9F17FFB5A2}" type="presParOf" srcId="{B0F7EF38-A1ED-446D-963C-DCDBCAEA5C67}" destId="{56BD51FC-92AA-4D50-9D89-DE42776A95C1}" srcOrd="1" destOrd="0" presId="urn:microsoft.com/office/officeart/2005/8/layout/hProcess3"/>
    <dgm:cxn modelId="{7F2DE662-47DD-416F-88CF-9D270D3AE077}" type="presParOf" srcId="{56BD51FC-92AA-4D50-9D89-DE42776A95C1}" destId="{1C85CF68-7126-448C-A88F-722D37AFF095}" srcOrd="0" destOrd="0" presId="urn:microsoft.com/office/officeart/2005/8/layout/hProcess3"/>
    <dgm:cxn modelId="{295BF95B-AB78-4E48-A6F6-D977FF5D1A88}" type="presParOf" srcId="{56BD51FC-92AA-4D50-9D89-DE42776A95C1}" destId="{74D5F6E7-E51B-4F64-8AED-EEB2D153ACFD}" srcOrd="1" destOrd="0" presId="urn:microsoft.com/office/officeart/2005/8/layout/hProcess3"/>
    <dgm:cxn modelId="{A455A356-B0A3-435C-B54E-1CF40D87F3DA}" type="presParOf" srcId="{56BD51FC-92AA-4D50-9D89-DE42776A95C1}" destId="{B83863A4-FFF8-4946-B572-C2BCCFE5EFEC}" srcOrd="2" destOrd="0" presId="urn:microsoft.com/office/officeart/2005/8/layout/hProcess3"/>
    <dgm:cxn modelId="{500764AD-95AE-40B9-A0E6-8E91BF814DD2}" type="presParOf" srcId="{56BD51FC-92AA-4D50-9D89-DE42776A95C1}" destId="{A7982D0B-4083-4B1D-BCBD-536C7C16CA9B}" srcOrd="3" destOrd="0" presId="urn:microsoft.com/office/officeart/2005/8/layout/hProcess3"/>
    <dgm:cxn modelId="{D65E5C1C-5360-4C62-B62B-E3D5063D00B3}" type="presParOf" srcId="{B0F7EF38-A1ED-446D-963C-DCDBCAEA5C67}" destId="{03A52EF6-09D8-40A2-9991-07D5601664A6}" srcOrd="2" destOrd="0" presId="urn:microsoft.com/office/officeart/2005/8/layout/hProcess3"/>
    <dgm:cxn modelId="{B7E1242D-3BE9-4EE7-974B-A928F1920170}" type="presParOf" srcId="{B0F7EF38-A1ED-446D-963C-DCDBCAEA5C67}" destId="{B9FE5886-D696-4EE5-BE72-1F7E9D80940C}" srcOrd="3" destOrd="0" presId="urn:microsoft.com/office/officeart/2005/8/layout/hProcess3"/>
    <dgm:cxn modelId="{C6BB868E-06DB-4312-B0B2-7F11EFA14A15}" type="presParOf" srcId="{B0F7EF38-A1ED-446D-963C-DCDBCAEA5C67}" destId="{B50AACEC-1230-4213-9857-4C6B155540C2}" srcOrd="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AACEC-1230-4213-9857-4C6B155540C2}">
      <dsp:nvSpPr>
        <dsp:cNvPr id="0" name=""/>
        <dsp:cNvSpPr/>
      </dsp:nvSpPr>
      <dsp:spPr>
        <a:xfrm>
          <a:off x="0" y="518668"/>
          <a:ext cx="8229600" cy="3069359"/>
        </a:xfrm>
        <a:prstGeom prst="rightArrow">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D5F6E7-E51B-4F64-8AED-EEB2D153ACFD}">
      <dsp:nvSpPr>
        <dsp:cNvPr id="0" name=""/>
        <dsp:cNvSpPr/>
      </dsp:nvSpPr>
      <dsp:spPr>
        <a:xfrm>
          <a:off x="663832" y="1290060"/>
          <a:ext cx="6742807" cy="1534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3360" rIns="0" bIns="213360" numCol="1" spcCol="1270" anchor="ctr" anchorCtr="0">
          <a:noAutofit/>
        </a:bodyPr>
        <a:lstStyle/>
        <a:p>
          <a:pPr lvl="0" algn="ctr" defTabSz="933450">
            <a:lnSpc>
              <a:spcPct val="90000"/>
            </a:lnSpc>
            <a:spcBef>
              <a:spcPct val="0"/>
            </a:spcBef>
            <a:spcAft>
              <a:spcPct val="35000"/>
            </a:spcAft>
          </a:pPr>
          <a:r>
            <a:rPr lang="en-US" sz="2100" b="1" kern="1200" dirty="0" smtClean="0"/>
            <a:t>Description:  This eight part training provides a practical, in-depth and innovative approach to the process of helping youth with intellectual / developmental disabilities transition to jobs and college after graduation. </a:t>
          </a:r>
          <a:endParaRPr lang="en-US" sz="2100" kern="1200" dirty="0"/>
        </a:p>
      </dsp:txBody>
      <dsp:txXfrm>
        <a:off x="663832" y="1290060"/>
        <a:ext cx="6742807" cy="15346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E00E971-F027-4023-AFF8-92DFE3E5153F}" type="datetimeFigureOut">
              <a:rPr lang="en-US" smtClean="0"/>
              <a:t>10/31/2014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4322681-1071-4C1B-99B1-789E4F960C2C}" type="slidenum">
              <a:rPr lang="en-US" smtClean="0"/>
              <a:t>‹#›</a:t>
            </a:fld>
            <a:endParaRPr lang="en-US"/>
          </a:p>
        </p:txBody>
      </p:sp>
    </p:spTree>
    <p:extLst>
      <p:ext uri="{BB962C8B-B14F-4D97-AF65-F5344CB8AC3E}">
        <p14:creationId xmlns:p14="http://schemas.microsoft.com/office/powerpoint/2010/main" val="558510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F6B8B7-55A7-4B26-B17F-BF1282A56377}" type="datetimeFigureOut">
              <a:rPr lang="en-US" smtClean="0"/>
              <a:pPr/>
              <a:t>10/31/2014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F07A29-3E5B-4C39-BBAD-0E4FD3C68C98}" type="slidenum">
              <a:rPr lang="en-US" smtClean="0"/>
              <a:pPr/>
              <a:t>‹#›</a:t>
            </a:fld>
            <a:endParaRPr lang="en-US"/>
          </a:p>
        </p:txBody>
      </p:sp>
    </p:spTree>
    <p:extLst>
      <p:ext uri="{BB962C8B-B14F-4D97-AF65-F5344CB8AC3E}">
        <p14:creationId xmlns:p14="http://schemas.microsoft.com/office/powerpoint/2010/main" val="1616130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1</a:t>
            </a:fld>
            <a:endParaRPr lang="en-US"/>
          </a:p>
        </p:txBody>
      </p:sp>
    </p:spTree>
    <p:extLst>
      <p:ext uri="{BB962C8B-B14F-4D97-AF65-F5344CB8AC3E}">
        <p14:creationId xmlns:p14="http://schemas.microsoft.com/office/powerpoint/2010/main" val="1976452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07A29-3E5B-4C39-BBAD-0E4FD3C68C98}" type="slidenum">
              <a:rPr lang="en-US" smtClean="0"/>
              <a:pPr/>
              <a:t>10</a:t>
            </a:fld>
            <a:endParaRPr lang="en-US"/>
          </a:p>
        </p:txBody>
      </p:sp>
    </p:spTree>
    <p:extLst>
      <p:ext uri="{BB962C8B-B14F-4D97-AF65-F5344CB8AC3E}">
        <p14:creationId xmlns:p14="http://schemas.microsoft.com/office/powerpoint/2010/main" val="2171760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11</a:t>
            </a:fld>
            <a:endParaRPr lang="en-US"/>
          </a:p>
        </p:txBody>
      </p:sp>
    </p:spTree>
    <p:extLst>
      <p:ext uri="{BB962C8B-B14F-4D97-AF65-F5344CB8AC3E}">
        <p14:creationId xmlns:p14="http://schemas.microsoft.com/office/powerpoint/2010/main" val="3720505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12</a:t>
            </a:fld>
            <a:endParaRPr lang="en-US"/>
          </a:p>
        </p:txBody>
      </p:sp>
    </p:spTree>
    <p:extLst>
      <p:ext uri="{BB962C8B-B14F-4D97-AF65-F5344CB8AC3E}">
        <p14:creationId xmlns:p14="http://schemas.microsoft.com/office/powerpoint/2010/main" val="2224992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07A29-3E5B-4C39-BBAD-0E4FD3C68C98}" type="slidenum">
              <a:rPr lang="en-US" smtClean="0"/>
              <a:pPr/>
              <a:t>13</a:t>
            </a:fld>
            <a:endParaRPr lang="en-US"/>
          </a:p>
        </p:txBody>
      </p:sp>
    </p:spTree>
    <p:extLst>
      <p:ext uri="{BB962C8B-B14F-4D97-AF65-F5344CB8AC3E}">
        <p14:creationId xmlns:p14="http://schemas.microsoft.com/office/powerpoint/2010/main" val="2171760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14</a:t>
            </a:fld>
            <a:endParaRPr lang="en-US"/>
          </a:p>
        </p:txBody>
      </p:sp>
    </p:spTree>
    <p:extLst>
      <p:ext uri="{BB962C8B-B14F-4D97-AF65-F5344CB8AC3E}">
        <p14:creationId xmlns:p14="http://schemas.microsoft.com/office/powerpoint/2010/main" val="2229585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15</a:t>
            </a:fld>
            <a:endParaRPr lang="en-US"/>
          </a:p>
        </p:txBody>
      </p:sp>
    </p:spTree>
    <p:extLst>
      <p:ext uri="{BB962C8B-B14F-4D97-AF65-F5344CB8AC3E}">
        <p14:creationId xmlns:p14="http://schemas.microsoft.com/office/powerpoint/2010/main" val="330305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2</a:t>
            </a:fld>
            <a:endParaRPr lang="en-US"/>
          </a:p>
        </p:txBody>
      </p:sp>
    </p:spTree>
    <p:extLst>
      <p:ext uri="{BB962C8B-B14F-4D97-AF65-F5344CB8AC3E}">
        <p14:creationId xmlns:p14="http://schemas.microsoft.com/office/powerpoint/2010/main" val="917255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3</a:t>
            </a:fld>
            <a:endParaRPr lang="en-US"/>
          </a:p>
        </p:txBody>
      </p:sp>
    </p:spTree>
    <p:extLst>
      <p:ext uri="{BB962C8B-B14F-4D97-AF65-F5344CB8AC3E}">
        <p14:creationId xmlns:p14="http://schemas.microsoft.com/office/powerpoint/2010/main" val="1670948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07A29-3E5B-4C39-BBAD-0E4FD3C68C98}" type="slidenum">
              <a:rPr lang="en-US" smtClean="0"/>
              <a:pPr/>
              <a:t>4</a:t>
            </a:fld>
            <a:endParaRPr lang="en-US"/>
          </a:p>
        </p:txBody>
      </p:sp>
    </p:spTree>
    <p:extLst>
      <p:ext uri="{BB962C8B-B14F-4D97-AF65-F5344CB8AC3E}">
        <p14:creationId xmlns:p14="http://schemas.microsoft.com/office/powerpoint/2010/main" val="2334274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5</a:t>
            </a:fld>
            <a:endParaRPr lang="en-US"/>
          </a:p>
        </p:txBody>
      </p:sp>
    </p:spTree>
    <p:extLst>
      <p:ext uri="{BB962C8B-B14F-4D97-AF65-F5344CB8AC3E}">
        <p14:creationId xmlns:p14="http://schemas.microsoft.com/office/powerpoint/2010/main" val="2441653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6</a:t>
            </a:fld>
            <a:endParaRPr lang="en-US"/>
          </a:p>
        </p:txBody>
      </p:sp>
    </p:spTree>
    <p:extLst>
      <p:ext uri="{BB962C8B-B14F-4D97-AF65-F5344CB8AC3E}">
        <p14:creationId xmlns:p14="http://schemas.microsoft.com/office/powerpoint/2010/main" val="1967343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F07A29-3E5B-4C39-BBAD-0E4FD3C68C98}" type="slidenum">
              <a:rPr lang="en-US" smtClean="0"/>
              <a:pPr/>
              <a:t>7</a:t>
            </a:fld>
            <a:endParaRPr lang="en-US"/>
          </a:p>
        </p:txBody>
      </p:sp>
    </p:spTree>
    <p:extLst>
      <p:ext uri="{BB962C8B-B14F-4D97-AF65-F5344CB8AC3E}">
        <p14:creationId xmlns:p14="http://schemas.microsoft.com/office/powerpoint/2010/main" val="2761369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Inserting</a:t>
            </a:r>
            <a:r>
              <a:rPr lang="en-US" baseline="0" dirty="0" smtClean="0"/>
              <a:t> white, middle-class culture causes clashes, mistrust, sends a message of ‘less than’ and negatively impacts the services to the student. </a:t>
            </a:r>
          </a:p>
          <a:p>
            <a:endParaRPr lang="en-US" baseline="0" dirty="0" smtClean="0"/>
          </a:p>
          <a:p>
            <a:pPr marL="815302" lvl="1"/>
            <a:r>
              <a:rPr lang="en-US" sz="2000" dirty="0"/>
              <a:t>Indochinese do not take active roles in schools </a:t>
            </a:r>
            <a:r>
              <a:rPr lang="en-US" dirty="0"/>
              <a:t>(Manning &amp; Lee, 2001)</a:t>
            </a:r>
          </a:p>
          <a:p>
            <a:pPr marL="815302" lvl="1"/>
            <a:r>
              <a:rPr lang="en-US" sz="2000" dirty="0"/>
              <a:t>Brazilians will only recognize and accept homework when the school day is shortened </a:t>
            </a:r>
            <a:r>
              <a:rPr lang="en-US" dirty="0"/>
              <a:t>(</a:t>
            </a:r>
            <a:r>
              <a:rPr lang="en-US" dirty="0" err="1"/>
              <a:t>DeCarvalho</a:t>
            </a:r>
            <a:r>
              <a:rPr lang="en-US" dirty="0"/>
              <a:t>, 2001)</a:t>
            </a:r>
          </a:p>
          <a:p>
            <a:endParaRPr lang="en-US" baseline="0" dirty="0" smtClean="0"/>
          </a:p>
          <a:p>
            <a:endParaRPr lang="en-US" baseline="0" dirty="0" smtClean="0"/>
          </a:p>
          <a:p>
            <a:endParaRPr lang="en-US" baseline="0" dirty="0" smtClean="0"/>
          </a:p>
          <a:p>
            <a:endParaRPr lang="en-US" baseline="0" dirty="0" smtClean="0"/>
          </a:p>
          <a:p>
            <a:r>
              <a:rPr lang="en-US" baseline="0" dirty="0" smtClean="0"/>
              <a:t>Jose – 21 year old Latino with mild DP and MR.  Jorge’s family owned a cattle farm and wanted him to work on the farm upon graduation.  Jose wanted to take agricultural classes as he wanted to meet people and socialize with his peers.  The family needed his assistance on the farm and at first shut down Jose’s plan to take classes.  It took a year of sharing and reinforcing Jose’s desires and needs but through patient planning in small chunks the Jose’s parents finally agreed.  </a:t>
            </a:r>
            <a:endParaRPr lang="en-US" dirty="0"/>
          </a:p>
        </p:txBody>
      </p:sp>
      <p:sp>
        <p:nvSpPr>
          <p:cNvPr id="4" name="Slide Number Placeholder 3"/>
          <p:cNvSpPr>
            <a:spLocks noGrp="1"/>
          </p:cNvSpPr>
          <p:nvPr>
            <p:ph type="sldNum" sz="quarter" idx="10"/>
          </p:nvPr>
        </p:nvSpPr>
        <p:spPr/>
        <p:txBody>
          <a:bodyPr/>
          <a:lstStyle/>
          <a:p>
            <a:fld id="{A2F07A29-3E5B-4C39-BBAD-0E4FD3C68C98}" type="slidenum">
              <a:rPr lang="en-US" smtClean="0"/>
              <a:pPr/>
              <a:t>8</a:t>
            </a:fld>
            <a:endParaRPr lang="en-US"/>
          </a:p>
        </p:txBody>
      </p:sp>
    </p:spTree>
    <p:extLst>
      <p:ext uri="{BB962C8B-B14F-4D97-AF65-F5344CB8AC3E}">
        <p14:creationId xmlns:p14="http://schemas.microsoft.com/office/powerpoint/2010/main" val="2171760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07A29-3E5B-4C39-BBAD-0E4FD3C68C98}" type="slidenum">
              <a:rPr lang="en-US" smtClean="0"/>
              <a:pPr/>
              <a:t>9</a:t>
            </a:fld>
            <a:endParaRPr lang="en-US"/>
          </a:p>
        </p:txBody>
      </p:sp>
    </p:spTree>
    <p:extLst>
      <p:ext uri="{BB962C8B-B14F-4D97-AF65-F5344CB8AC3E}">
        <p14:creationId xmlns:p14="http://schemas.microsoft.com/office/powerpoint/2010/main" val="217176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822E41-8CC4-43A2-B2C7-5338065A8C91}" type="datetime1">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284631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63349-26CF-4CB2-841F-18FBE22F58AC}" type="datetime1">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63144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D6C2E-CA94-401D-B75F-1DF56BF6248B}" type="datetime1">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424207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A8A9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14800"/>
          </a:xfrm>
        </p:spPr>
        <p:txBody>
          <a:bodyPr/>
          <a:lstStyle>
            <a:lvl1pPr>
              <a:defRPr>
                <a:solidFill>
                  <a:srgbClr val="0A8A90"/>
                </a:solidFill>
              </a:defRPr>
            </a:lvl1pPr>
            <a:lvl2pPr>
              <a:defRPr>
                <a:solidFill>
                  <a:srgbClr val="0A8A90"/>
                </a:solidFill>
              </a:defRPr>
            </a:lvl2pPr>
            <a:lvl3pPr>
              <a:defRPr>
                <a:solidFill>
                  <a:srgbClr val="0A8A90"/>
                </a:solidFill>
              </a:defRPr>
            </a:lvl3pPr>
            <a:lvl4pPr>
              <a:defRPr>
                <a:solidFill>
                  <a:srgbClr val="0A8A90"/>
                </a:solidFill>
              </a:defRPr>
            </a:lvl4pPr>
            <a:lvl5pPr>
              <a:defRPr>
                <a:solidFill>
                  <a:srgbClr val="0A8A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F2DE775-F237-4F08-95B2-C52A9EA840B0}" type="datetime1">
              <a:rPr lang="en-US" smtClean="0"/>
              <a:pPr/>
              <a:t>10/31/2014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7218" y="5886196"/>
            <a:ext cx="2053364" cy="927607"/>
          </a:xfrm>
          <a:prstGeom prst="rect">
            <a:avLst/>
          </a:prstGeom>
        </p:spPr>
      </p:pic>
    </p:spTree>
    <p:extLst>
      <p:ext uri="{BB962C8B-B14F-4D97-AF65-F5344CB8AC3E}">
        <p14:creationId xmlns:p14="http://schemas.microsoft.com/office/powerpoint/2010/main" val="177728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71164-0B3E-4841-8F29-50E11064635D}" type="datetime1">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124933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CAB125-59DB-4D38-A7D7-F059D23EC7A7}" type="datetime1">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103215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E3C3B-A372-4074-89EC-DCB04CB4FBF4}" type="datetime1">
              <a:rPr lang="en-US" smtClean="0"/>
              <a:pPr/>
              <a:t>10/31/2014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331707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1D821-307F-4ADA-ADA2-50968777BB2A}" type="datetime1">
              <a:rPr lang="en-US" smtClean="0"/>
              <a:pPr/>
              <a:t>10/31/2014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806C5C-B0EC-4DDB-B31D-7B7F9248BD7B}"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700" y="228600"/>
            <a:ext cx="2133600" cy="978408"/>
          </a:xfrm>
          <a:prstGeom prst="rect">
            <a:avLst/>
          </a:prstGeom>
        </p:spPr>
      </p:pic>
    </p:spTree>
    <p:extLst>
      <p:ext uri="{BB962C8B-B14F-4D97-AF65-F5344CB8AC3E}">
        <p14:creationId xmlns:p14="http://schemas.microsoft.com/office/powerpoint/2010/main" val="2597013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079E4-EAA9-4DC5-9560-387D01E4DA19}" type="datetime1">
              <a:rPr lang="en-US" smtClean="0"/>
              <a:pPr/>
              <a:t>10/31/2014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5816600"/>
            <a:ext cx="2338324" cy="902208"/>
          </a:xfrm>
          <a:prstGeom prst="rect">
            <a:avLst/>
          </a:prstGeom>
        </p:spPr>
      </p:pic>
    </p:spTree>
    <p:extLst>
      <p:ext uri="{BB962C8B-B14F-4D97-AF65-F5344CB8AC3E}">
        <p14:creationId xmlns:p14="http://schemas.microsoft.com/office/powerpoint/2010/main" val="56211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6E392-A9D7-4E34-B7D3-FE095596ADA7}" type="datetime1">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81995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8024C-2CCF-40E4-BD4E-311D8E6D69C1}" type="datetime1">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06C5C-B0EC-4DDB-B31D-7B7F9248BD7B}" type="slidenum">
              <a:rPr lang="en-US" smtClean="0"/>
              <a:pPr/>
              <a:t>‹#›</a:t>
            </a:fld>
            <a:endParaRPr lang="en-US"/>
          </a:p>
        </p:txBody>
      </p:sp>
    </p:spTree>
    <p:extLst>
      <p:ext uri="{BB962C8B-B14F-4D97-AF65-F5344CB8AC3E}">
        <p14:creationId xmlns:p14="http://schemas.microsoft.com/office/powerpoint/2010/main" val="95065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60074-C377-4790-9766-1C242B0E2123}" type="datetime1">
              <a:rPr lang="en-US" smtClean="0"/>
              <a:pPr/>
              <a:t>10/31/2014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06C5C-B0EC-4DDB-B31D-7B7F9248BD7B}" type="slidenum">
              <a:rPr lang="en-US" smtClean="0"/>
              <a:pPr/>
              <a:t>‹#›</a:t>
            </a:fld>
            <a:endParaRPr lang="en-US"/>
          </a:p>
        </p:txBody>
      </p:sp>
    </p:spTree>
    <p:extLst>
      <p:ext uri="{BB962C8B-B14F-4D97-AF65-F5344CB8AC3E}">
        <p14:creationId xmlns:p14="http://schemas.microsoft.com/office/powerpoint/2010/main" val="3722026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www.google.com/url?sa=i&amp;rct=j&amp;q=&amp;esrc=s&amp;source=images&amp;cd=&amp;cad=rja&amp;uact=8&amp;docid=XR8amiLmd5oT-M&amp;tbnid=tdpsCTSSszRfdM:&amp;ved=&amp;url=http://www.linkedin.com/pub/dir/Edda/Carmadello&amp;ei=kR7uU7XaNMr9yQSrmYB4&amp;psig=AFQjCNHlSBYCxAdyOIzRp3SmGXxpBPVX2A&amp;ust=1408200722262537"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953000"/>
            <a:ext cx="8000999" cy="1251204"/>
          </a:xfrm>
        </p:spPr>
        <p:txBody>
          <a:bodyPr>
            <a:normAutofit fontScale="77500" lnSpcReduction="20000"/>
          </a:bodyPr>
          <a:lstStyle/>
          <a:p>
            <a:r>
              <a:rPr lang="en-US" b="1" dirty="0" smtClean="0">
                <a:solidFill>
                  <a:schemeClr val="tx1"/>
                </a:solidFill>
              </a:rPr>
              <a:t>Practice Improvement Institute</a:t>
            </a:r>
          </a:p>
          <a:p>
            <a:r>
              <a:rPr lang="en-US" b="1" dirty="0" smtClean="0">
                <a:solidFill>
                  <a:schemeClr val="tx1"/>
                </a:solidFill>
              </a:rPr>
              <a:t>Transition Series:  Culturally Sensitive Transition Planning </a:t>
            </a:r>
          </a:p>
          <a:p>
            <a:r>
              <a:rPr lang="en-US" b="1" dirty="0" smtClean="0">
                <a:solidFill>
                  <a:schemeClr val="tx1"/>
                </a:solidFill>
              </a:rPr>
              <a:t>October 30, 2014 </a:t>
            </a:r>
          </a:p>
          <a:p>
            <a:endParaRPr lang="en-US" b="1"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53269"/>
            <a:ext cx="8221208" cy="3713929"/>
          </a:xfrm>
          <a:prstGeom prst="rect">
            <a:avLst/>
          </a:prstGeom>
        </p:spPr>
      </p:pic>
    </p:spTree>
    <p:extLst>
      <p:ext uri="{BB962C8B-B14F-4D97-AF65-F5344CB8AC3E}">
        <p14:creationId xmlns:p14="http://schemas.microsoft.com/office/powerpoint/2010/main" val="2275546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Exploring Cultural Norms</a:t>
            </a:r>
            <a:endParaRPr lang="en-US" dirty="0"/>
          </a:p>
        </p:txBody>
      </p:sp>
      <p:sp>
        <p:nvSpPr>
          <p:cNvPr id="3" name="Content Placeholder 2"/>
          <p:cNvSpPr>
            <a:spLocks noGrp="1"/>
          </p:cNvSpPr>
          <p:nvPr>
            <p:ph idx="1"/>
          </p:nvPr>
        </p:nvSpPr>
        <p:spPr>
          <a:xfrm>
            <a:off x="381000" y="1143000"/>
            <a:ext cx="8475785" cy="4495800"/>
          </a:xfrm>
        </p:spPr>
        <p:txBody>
          <a:bodyPr>
            <a:noAutofit/>
          </a:bodyPr>
          <a:lstStyle/>
          <a:p>
            <a:pPr marL="114300" indent="0">
              <a:buNone/>
            </a:pPr>
            <a:r>
              <a:rPr lang="en-US" sz="2400" b="1" dirty="0" smtClean="0"/>
              <a:t>Southeast Asian –</a:t>
            </a:r>
          </a:p>
          <a:p>
            <a:pPr marL="400050" indent="-285750"/>
            <a:r>
              <a:rPr lang="en-US" sz="1800" dirty="0" smtClean="0">
                <a:solidFill>
                  <a:schemeClr val="tx1"/>
                </a:solidFill>
              </a:rPr>
              <a:t>Highly group-oriented people who place a strong emphasis on family connection as main source of identity and protection. </a:t>
            </a:r>
          </a:p>
          <a:p>
            <a:pPr marL="114300" indent="0">
              <a:buNone/>
            </a:pPr>
            <a:endParaRPr lang="en-US" sz="800" dirty="0" smtClean="0">
              <a:solidFill>
                <a:schemeClr val="tx1"/>
              </a:solidFill>
            </a:endParaRPr>
          </a:p>
          <a:p>
            <a:pPr marL="400050" indent="-285750"/>
            <a:r>
              <a:rPr lang="en-US" sz="1800" dirty="0" smtClean="0">
                <a:solidFill>
                  <a:schemeClr val="tx1"/>
                </a:solidFill>
              </a:rPr>
              <a:t>Independent behavior that may disrupt the harmony of family life is highly discouraged.</a:t>
            </a:r>
          </a:p>
          <a:p>
            <a:pPr marL="114300" indent="0">
              <a:buNone/>
            </a:pPr>
            <a:endParaRPr lang="en-US" sz="800" dirty="0" smtClean="0">
              <a:solidFill>
                <a:schemeClr val="tx1"/>
              </a:solidFill>
            </a:endParaRPr>
          </a:p>
          <a:p>
            <a:pPr marL="400050" indent="-285750"/>
            <a:r>
              <a:rPr lang="en-US" sz="1800" dirty="0" smtClean="0">
                <a:solidFill>
                  <a:schemeClr val="tx1"/>
                </a:solidFill>
              </a:rPr>
              <a:t>May be unwilling to acknowledge strong emotion, grief, or pain due to their family and cultural values.</a:t>
            </a:r>
          </a:p>
          <a:p>
            <a:pPr marL="114300" indent="0">
              <a:buNone/>
            </a:pPr>
            <a:endParaRPr lang="en-US" sz="800" dirty="0" smtClean="0">
              <a:solidFill>
                <a:schemeClr val="tx1"/>
              </a:solidFill>
            </a:endParaRPr>
          </a:p>
          <a:p>
            <a:pPr marL="400050" indent="-285750"/>
            <a:r>
              <a:rPr lang="en-US" sz="1800" dirty="0" smtClean="0">
                <a:solidFill>
                  <a:schemeClr val="tx1"/>
                </a:solidFill>
              </a:rPr>
              <a:t>An intentional lack of directness in conversation is favored because preserving harmony between people is often more important that getting at the exact “truth”.</a:t>
            </a:r>
          </a:p>
          <a:p>
            <a:pPr marL="114300" indent="0">
              <a:buNone/>
            </a:pPr>
            <a:endParaRPr lang="en-US" sz="800" dirty="0" smtClean="0">
              <a:solidFill>
                <a:schemeClr val="tx1"/>
              </a:solidFill>
            </a:endParaRPr>
          </a:p>
          <a:p>
            <a:pPr marL="400050" indent="-285750"/>
            <a:r>
              <a:rPr lang="en-US" sz="1800" dirty="0" smtClean="0">
                <a:solidFill>
                  <a:schemeClr val="tx1"/>
                </a:solidFill>
              </a:rPr>
              <a:t>High context culture in which gesture, body language, eye contact, pitch, intonation, word stress and the use of silence are as important as the actual words beings spoken.</a:t>
            </a:r>
          </a:p>
          <a:p>
            <a:pPr marL="400050" indent="-285750"/>
            <a:endParaRPr lang="en-US" sz="2000" dirty="0" smtClean="0">
              <a:solidFill>
                <a:schemeClr val="tx1"/>
              </a:solidFill>
            </a:endParaRPr>
          </a:p>
          <a:p>
            <a:pPr marL="400050" indent="-285750"/>
            <a:endParaRPr lang="en-US" sz="2000" dirty="0" smtClean="0">
              <a:solidFill>
                <a:schemeClr val="tx1"/>
              </a:solidFill>
            </a:endParaRPr>
          </a:p>
          <a:p>
            <a:pPr marL="400050" indent="-285750"/>
            <a:endParaRPr lang="en-US" sz="1800" dirty="0" smtClean="0">
              <a:solidFill>
                <a:schemeClr val="tx1"/>
              </a:solidFill>
            </a:endParaRPr>
          </a:p>
          <a:p>
            <a:pPr marL="400050" indent="-285750"/>
            <a:endParaRPr lang="en-US" sz="1800" dirty="0">
              <a:solidFill>
                <a:schemeClr val="tx1"/>
              </a:solidFill>
            </a:endParaRPr>
          </a:p>
          <a:p>
            <a:pPr marL="457200" lvl="1" indent="0">
              <a:buNone/>
            </a:pPr>
            <a:endParaRPr lang="en-US" sz="2400" dirty="0" smtClean="0"/>
          </a:p>
          <a:p>
            <a:pPr marL="800100" lvl="1" indent="-342900">
              <a:buFont typeface="Arial" panose="020B0604020202020204" pitchFamily="34" charset="0"/>
              <a:buChar char="•"/>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10</a:t>
            </a:fld>
            <a:endParaRPr lang="en-US"/>
          </a:p>
        </p:txBody>
      </p:sp>
    </p:spTree>
    <p:extLst>
      <p:ext uri="{BB962C8B-B14F-4D97-AF65-F5344CB8AC3E}">
        <p14:creationId xmlns:p14="http://schemas.microsoft.com/office/powerpoint/2010/main" val="2409343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Latino Student Achievement in Rhode Island </a:t>
            </a:r>
            <a:endParaRPr lang="en-US" dirty="0"/>
          </a:p>
        </p:txBody>
      </p:sp>
      <p:sp>
        <p:nvSpPr>
          <p:cNvPr id="3" name="Content Placeholder 2"/>
          <p:cNvSpPr>
            <a:spLocks noGrp="1"/>
          </p:cNvSpPr>
          <p:nvPr>
            <p:ph idx="1"/>
          </p:nvPr>
        </p:nvSpPr>
        <p:spPr>
          <a:xfrm>
            <a:off x="304800" y="1447800"/>
            <a:ext cx="8229600" cy="4114800"/>
          </a:xfrm>
        </p:spPr>
        <p:txBody>
          <a:bodyPr>
            <a:normAutofit fontScale="92500" lnSpcReduction="20000"/>
          </a:bodyPr>
          <a:lstStyle/>
          <a:p>
            <a:pPr marL="400050" indent="-285750">
              <a:spcAft>
                <a:spcPts val="1200"/>
              </a:spcAft>
            </a:pPr>
            <a:r>
              <a:rPr lang="en-US" sz="1800" b="1" dirty="0" smtClean="0"/>
              <a:t>16.7%</a:t>
            </a:r>
            <a:r>
              <a:rPr lang="en-US" sz="1800" dirty="0" smtClean="0">
                <a:solidFill>
                  <a:schemeClr val="tx1"/>
                </a:solidFill>
              </a:rPr>
              <a:t> of US population is Latino.</a:t>
            </a:r>
          </a:p>
          <a:p>
            <a:pPr marL="400050" indent="-285750">
              <a:spcAft>
                <a:spcPts val="1200"/>
              </a:spcAft>
            </a:pPr>
            <a:r>
              <a:rPr lang="en-US" sz="1800" b="1" dirty="0" smtClean="0"/>
              <a:t>21%</a:t>
            </a:r>
            <a:r>
              <a:rPr lang="en-US" sz="1800" dirty="0" smtClean="0">
                <a:solidFill>
                  <a:schemeClr val="tx1"/>
                </a:solidFill>
              </a:rPr>
              <a:t> of RI residents are Latino; 18% of them are under the age of 18.</a:t>
            </a:r>
          </a:p>
          <a:p>
            <a:pPr marL="400050" indent="-285750">
              <a:spcAft>
                <a:spcPts val="1200"/>
              </a:spcAft>
            </a:pPr>
            <a:r>
              <a:rPr lang="en-US" sz="1800" b="1" dirty="0" smtClean="0"/>
              <a:t>63% </a:t>
            </a:r>
            <a:r>
              <a:rPr lang="en-US" sz="1800" dirty="0" smtClean="0">
                <a:solidFill>
                  <a:schemeClr val="tx1"/>
                </a:solidFill>
              </a:rPr>
              <a:t>of students are Latino in Providence; </a:t>
            </a:r>
            <a:r>
              <a:rPr lang="en-US" sz="1800" b="1" dirty="0" smtClean="0"/>
              <a:t>72%</a:t>
            </a:r>
            <a:r>
              <a:rPr lang="en-US" sz="1800" dirty="0" smtClean="0">
                <a:solidFill>
                  <a:schemeClr val="tx1"/>
                </a:solidFill>
              </a:rPr>
              <a:t> in Central Falls.</a:t>
            </a:r>
          </a:p>
          <a:p>
            <a:pPr marL="114300" indent="0">
              <a:buNone/>
            </a:pPr>
            <a:endParaRPr lang="en-US" sz="1800" dirty="0" smtClean="0">
              <a:solidFill>
                <a:schemeClr val="tx1"/>
              </a:solidFill>
            </a:endParaRPr>
          </a:p>
          <a:p>
            <a:pPr marL="400050" indent="-285750"/>
            <a:r>
              <a:rPr lang="en-US" sz="1800" b="1" dirty="0" smtClean="0"/>
              <a:t>Latino students in RI lag behind Latinos in other states </a:t>
            </a:r>
            <a:r>
              <a:rPr lang="en-US" sz="1800" dirty="0" smtClean="0">
                <a:solidFill>
                  <a:schemeClr val="tx1"/>
                </a:solidFill>
              </a:rPr>
              <a:t>on reading and math measures by as much as a full grade level.</a:t>
            </a:r>
          </a:p>
          <a:p>
            <a:pPr marL="114300" indent="0">
              <a:buNone/>
            </a:pPr>
            <a:endParaRPr lang="en-US" sz="1800" dirty="0" smtClean="0">
              <a:solidFill>
                <a:schemeClr val="tx1"/>
              </a:solidFill>
            </a:endParaRPr>
          </a:p>
          <a:p>
            <a:pPr marL="400050" indent="-285750"/>
            <a:r>
              <a:rPr lang="en-US" sz="1800" b="1" dirty="0" smtClean="0"/>
              <a:t>Latinos in RI drop out of high school at a higher rate </a:t>
            </a:r>
            <a:r>
              <a:rPr lang="en-US" sz="1800" dirty="0" smtClean="0">
                <a:solidFill>
                  <a:schemeClr val="tx1"/>
                </a:solidFill>
              </a:rPr>
              <a:t>and they are chronically absent in schools by higher percentages.</a:t>
            </a:r>
          </a:p>
          <a:p>
            <a:pPr marL="114300" indent="0">
              <a:buNone/>
            </a:pPr>
            <a:r>
              <a:rPr lang="en-US" sz="1800" dirty="0" smtClean="0">
                <a:solidFill>
                  <a:schemeClr val="tx1"/>
                </a:solidFill>
              </a:rPr>
              <a:t>	</a:t>
            </a:r>
          </a:p>
          <a:p>
            <a:pPr marL="114300" indent="0">
              <a:buNone/>
            </a:pPr>
            <a:r>
              <a:rPr lang="en-US" sz="1800" dirty="0">
                <a:solidFill>
                  <a:schemeClr val="tx1"/>
                </a:solidFill>
              </a:rPr>
              <a:t>	</a:t>
            </a:r>
            <a:r>
              <a:rPr lang="en-US" sz="1800" b="1" u="sng" dirty="0" smtClean="0"/>
              <a:t>Absentee	 Rate </a:t>
            </a:r>
            <a:r>
              <a:rPr lang="en-US" sz="1800" dirty="0" smtClean="0"/>
              <a:t>	</a:t>
            </a:r>
            <a:r>
              <a:rPr lang="en-US" sz="1800" b="1" u="sng" dirty="0" smtClean="0"/>
              <a:t>All Schools</a:t>
            </a:r>
            <a:r>
              <a:rPr lang="en-US" sz="1800" dirty="0" smtClean="0"/>
              <a:t>	</a:t>
            </a:r>
            <a:r>
              <a:rPr lang="en-US" sz="1800" b="1" u="sng" dirty="0" smtClean="0"/>
              <a:t>High School</a:t>
            </a:r>
            <a:endParaRPr lang="en-US" sz="1800" b="1" u="sng" dirty="0"/>
          </a:p>
          <a:p>
            <a:pPr marL="114300" indent="0">
              <a:buNone/>
            </a:pPr>
            <a:r>
              <a:rPr lang="en-US" sz="1800" dirty="0" smtClean="0">
                <a:solidFill>
                  <a:schemeClr val="tx1"/>
                </a:solidFill>
              </a:rPr>
              <a:t>	Central Falls	      28%	                        51%</a:t>
            </a:r>
          </a:p>
          <a:p>
            <a:pPr marL="114300" indent="0">
              <a:buNone/>
            </a:pPr>
            <a:r>
              <a:rPr lang="en-US" sz="1800" dirty="0" smtClean="0">
                <a:solidFill>
                  <a:schemeClr val="tx1"/>
                </a:solidFill>
              </a:rPr>
              <a:t>               Providence                     32%                            56%</a:t>
            </a:r>
            <a:endParaRPr lang="en-US" sz="1800" dirty="0">
              <a:solidFill>
                <a:schemeClr val="tx1"/>
              </a:solidFill>
            </a:endParaRPr>
          </a:p>
          <a:p>
            <a:pPr marL="114300" indent="0">
              <a:buNone/>
            </a:pPr>
            <a:endParaRPr lang="en-US" sz="1000" dirty="0" smtClean="0">
              <a:solidFill>
                <a:schemeClr val="tx1"/>
              </a:solidFill>
            </a:endParaRPr>
          </a:p>
          <a:p>
            <a:pPr marL="114300" indent="0">
              <a:buNone/>
            </a:pPr>
            <a:r>
              <a:rPr lang="en-US" sz="1000" dirty="0" smtClean="0">
                <a:solidFill>
                  <a:schemeClr val="tx1"/>
                </a:solidFill>
              </a:rPr>
              <a:t>2013 RWU Latino Policy Institute </a:t>
            </a:r>
            <a:endParaRPr lang="en-US" sz="1000" dirty="0">
              <a:solidFill>
                <a:schemeClr val="tx1"/>
              </a:solidFill>
            </a:endParaRPr>
          </a:p>
          <a:p>
            <a:endParaRPr lang="en-US" sz="2400" b="1" dirty="0">
              <a:latin typeface="Franklin Gothic Book" panose="020B0503020102020204" pitchFamily="34" charset="0"/>
            </a:endParaRPr>
          </a:p>
        </p:txBody>
      </p:sp>
      <p:sp>
        <p:nvSpPr>
          <p:cNvPr id="4" name="Slide Number Placeholder 3"/>
          <p:cNvSpPr>
            <a:spLocks noGrp="1"/>
          </p:cNvSpPr>
          <p:nvPr>
            <p:ph type="sldNum" sz="quarter" idx="12"/>
          </p:nvPr>
        </p:nvSpPr>
        <p:spPr/>
        <p:txBody>
          <a:bodyPr/>
          <a:lstStyle/>
          <a:p>
            <a:fld id="{DD806C5C-B0EC-4DDB-B31D-7B7F9248BD7B}" type="slidenum">
              <a:rPr lang="en-US" smtClean="0"/>
              <a:pPr/>
              <a:t>11</a:t>
            </a:fld>
            <a:endParaRPr lang="en-US"/>
          </a:p>
        </p:txBody>
      </p:sp>
    </p:spTree>
    <p:extLst>
      <p:ext uri="{BB962C8B-B14F-4D97-AF65-F5344CB8AC3E}">
        <p14:creationId xmlns:p14="http://schemas.microsoft.com/office/powerpoint/2010/main" val="4230542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Achievement in Central Falls </a:t>
            </a:r>
            <a:endParaRPr lang="en-US" dirty="0"/>
          </a:p>
        </p:txBody>
      </p:sp>
      <p:sp>
        <p:nvSpPr>
          <p:cNvPr id="3" name="Content Placeholder 2"/>
          <p:cNvSpPr>
            <a:spLocks noGrp="1"/>
          </p:cNvSpPr>
          <p:nvPr>
            <p:ph idx="1"/>
          </p:nvPr>
        </p:nvSpPr>
        <p:spPr/>
        <p:txBody>
          <a:bodyPr>
            <a:normAutofit/>
          </a:bodyPr>
          <a:lstStyle/>
          <a:p>
            <a:pPr marL="400050" indent="-285750">
              <a:spcAft>
                <a:spcPts val="600"/>
              </a:spcAft>
            </a:pPr>
            <a:r>
              <a:rPr lang="en-US" sz="1800" b="1" dirty="0" smtClean="0"/>
              <a:t>Highest teen birth rate </a:t>
            </a:r>
            <a:r>
              <a:rPr lang="en-US" sz="1800" dirty="0" smtClean="0">
                <a:solidFill>
                  <a:schemeClr val="tx1"/>
                </a:solidFill>
              </a:rPr>
              <a:t>in the state for all age groups.</a:t>
            </a:r>
          </a:p>
          <a:p>
            <a:pPr marL="400050" indent="-285750">
              <a:spcAft>
                <a:spcPts val="600"/>
              </a:spcAft>
            </a:pPr>
            <a:r>
              <a:rPr lang="en-US" sz="1800" dirty="0" smtClean="0">
                <a:solidFill>
                  <a:schemeClr val="tx1"/>
                </a:solidFill>
              </a:rPr>
              <a:t>Child abuse and neglect is the </a:t>
            </a:r>
            <a:r>
              <a:rPr lang="en-US" sz="1800" b="1" dirty="0" smtClean="0"/>
              <a:t>2</a:t>
            </a:r>
            <a:r>
              <a:rPr lang="en-US" sz="1800" b="1" baseline="30000" dirty="0" smtClean="0"/>
              <a:t>nd</a:t>
            </a:r>
            <a:r>
              <a:rPr lang="en-US" sz="1800" b="1" dirty="0" smtClean="0"/>
              <a:t> </a:t>
            </a:r>
            <a:r>
              <a:rPr lang="en-US" sz="1800" dirty="0" smtClean="0">
                <a:solidFill>
                  <a:schemeClr val="tx1"/>
                </a:solidFill>
              </a:rPr>
              <a:t>in the state. </a:t>
            </a:r>
          </a:p>
          <a:p>
            <a:pPr marL="400050" indent="-285750">
              <a:spcAft>
                <a:spcPts val="600"/>
              </a:spcAft>
            </a:pPr>
            <a:r>
              <a:rPr lang="en-US" sz="1800" dirty="0" smtClean="0">
                <a:solidFill>
                  <a:schemeClr val="tx1"/>
                </a:solidFill>
              </a:rPr>
              <a:t>Highest student mobility rate in the state – </a:t>
            </a:r>
            <a:r>
              <a:rPr lang="en-US" sz="1800" b="1" dirty="0" smtClean="0"/>
              <a:t>24%</a:t>
            </a:r>
            <a:r>
              <a:rPr lang="en-US" sz="1800" dirty="0" smtClean="0">
                <a:solidFill>
                  <a:schemeClr val="tx1"/>
                </a:solidFill>
              </a:rPr>
              <a:t> of students enroll and exit during one year.</a:t>
            </a:r>
          </a:p>
          <a:p>
            <a:pPr marL="400050" indent="-285750">
              <a:spcAft>
                <a:spcPts val="600"/>
              </a:spcAft>
            </a:pPr>
            <a:r>
              <a:rPr lang="en-US" sz="1800" b="1" dirty="0" smtClean="0"/>
              <a:t>27%</a:t>
            </a:r>
            <a:r>
              <a:rPr lang="en-US" sz="1800" dirty="0" smtClean="0">
                <a:solidFill>
                  <a:schemeClr val="tx1"/>
                </a:solidFill>
              </a:rPr>
              <a:t> of Central Falls students are classified as ELL students – highest in the state.</a:t>
            </a:r>
          </a:p>
          <a:p>
            <a:pPr marL="400050" indent="-285750">
              <a:spcAft>
                <a:spcPts val="600"/>
              </a:spcAft>
            </a:pPr>
            <a:r>
              <a:rPr lang="en-US" sz="1800" b="1" dirty="0" smtClean="0"/>
              <a:t>23%</a:t>
            </a:r>
            <a:r>
              <a:rPr lang="en-US" sz="1800" dirty="0" smtClean="0">
                <a:solidFill>
                  <a:schemeClr val="tx1"/>
                </a:solidFill>
              </a:rPr>
              <a:t> of Central Falls students are receiving special education students.</a:t>
            </a:r>
          </a:p>
          <a:p>
            <a:pPr marL="400050" indent="-285750">
              <a:spcAft>
                <a:spcPts val="600"/>
              </a:spcAft>
            </a:pPr>
            <a:r>
              <a:rPr lang="en-US" sz="1800" dirty="0" smtClean="0">
                <a:solidFill>
                  <a:schemeClr val="tx1"/>
                </a:solidFill>
              </a:rPr>
              <a:t>Math proficiency rates are the </a:t>
            </a:r>
            <a:r>
              <a:rPr lang="en-US" sz="1800" b="1" dirty="0" smtClean="0"/>
              <a:t>lowest in RI </a:t>
            </a:r>
            <a:r>
              <a:rPr lang="en-US" sz="1800" dirty="0" smtClean="0">
                <a:solidFill>
                  <a:schemeClr val="tx1"/>
                </a:solidFill>
              </a:rPr>
              <a:t>for </a:t>
            </a:r>
            <a:r>
              <a:rPr lang="en-US" sz="1800" b="1" dirty="0" smtClean="0"/>
              <a:t>8</a:t>
            </a:r>
            <a:r>
              <a:rPr lang="en-US" sz="1800" b="1" baseline="30000" dirty="0" smtClean="0"/>
              <a:t>th</a:t>
            </a:r>
            <a:r>
              <a:rPr lang="en-US" sz="1800" dirty="0" smtClean="0">
                <a:solidFill>
                  <a:schemeClr val="tx1"/>
                </a:solidFill>
              </a:rPr>
              <a:t> and </a:t>
            </a:r>
            <a:r>
              <a:rPr lang="en-US" sz="1800" b="1" dirty="0" smtClean="0"/>
              <a:t>11</a:t>
            </a:r>
            <a:r>
              <a:rPr lang="en-US" sz="1800" b="1" baseline="30000" dirty="0" smtClean="0"/>
              <a:t>th</a:t>
            </a:r>
            <a:r>
              <a:rPr lang="en-US" sz="1800" b="1" dirty="0" smtClean="0"/>
              <a:t> </a:t>
            </a:r>
            <a:r>
              <a:rPr lang="en-US" sz="1800" dirty="0" smtClean="0">
                <a:solidFill>
                  <a:schemeClr val="tx1"/>
                </a:solidFill>
              </a:rPr>
              <a:t>grade. </a:t>
            </a:r>
          </a:p>
          <a:p>
            <a:pPr marL="114300" indent="0">
              <a:buNone/>
            </a:pPr>
            <a:endParaRPr lang="en-US" sz="1800" dirty="0" smtClean="0">
              <a:solidFill>
                <a:schemeClr val="tx1"/>
              </a:solidFill>
            </a:endParaRPr>
          </a:p>
          <a:p>
            <a:pPr marL="400050" indent="-285750"/>
            <a:endParaRPr lang="en-US" sz="1800" dirty="0" smtClean="0">
              <a:solidFill>
                <a:schemeClr val="tx1"/>
              </a:solidFill>
            </a:endParaRPr>
          </a:p>
          <a:p>
            <a:pPr marL="114300" indent="0">
              <a:buNone/>
            </a:pPr>
            <a:r>
              <a:rPr lang="en-US" sz="1000" dirty="0" smtClean="0">
                <a:solidFill>
                  <a:schemeClr val="tx1"/>
                </a:solidFill>
              </a:rPr>
              <a:t>2014 Rhode Island Kids Count Fact Book </a:t>
            </a:r>
            <a:endParaRPr lang="en-US" sz="1000" dirty="0">
              <a:solidFill>
                <a:schemeClr val="tx1"/>
              </a:solidFill>
            </a:endParaRPr>
          </a:p>
          <a:p>
            <a:endParaRPr lang="en-US" sz="2400" b="1" dirty="0">
              <a:latin typeface="Franklin Gothic Book" panose="020B0503020102020204" pitchFamily="34" charset="0"/>
            </a:endParaRPr>
          </a:p>
        </p:txBody>
      </p:sp>
      <p:sp>
        <p:nvSpPr>
          <p:cNvPr id="4" name="Slide Number Placeholder 3"/>
          <p:cNvSpPr>
            <a:spLocks noGrp="1"/>
          </p:cNvSpPr>
          <p:nvPr>
            <p:ph type="sldNum" sz="quarter" idx="12"/>
          </p:nvPr>
        </p:nvSpPr>
        <p:spPr/>
        <p:txBody>
          <a:bodyPr/>
          <a:lstStyle/>
          <a:p>
            <a:fld id="{DD806C5C-B0EC-4DDB-B31D-7B7F9248BD7B}" type="slidenum">
              <a:rPr lang="en-US" smtClean="0"/>
              <a:pPr/>
              <a:t>12</a:t>
            </a:fld>
            <a:endParaRPr lang="en-US"/>
          </a:p>
        </p:txBody>
      </p:sp>
    </p:spTree>
    <p:extLst>
      <p:ext uri="{BB962C8B-B14F-4D97-AF65-F5344CB8AC3E}">
        <p14:creationId xmlns:p14="http://schemas.microsoft.com/office/powerpoint/2010/main" val="997346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Efforts to Improve </a:t>
            </a:r>
            <a:endParaRPr lang="en-US" dirty="0"/>
          </a:p>
        </p:txBody>
      </p:sp>
      <p:sp>
        <p:nvSpPr>
          <p:cNvPr id="3" name="Content Placeholder 2"/>
          <p:cNvSpPr>
            <a:spLocks noGrp="1"/>
          </p:cNvSpPr>
          <p:nvPr>
            <p:ph idx="1"/>
          </p:nvPr>
        </p:nvSpPr>
        <p:spPr>
          <a:xfrm>
            <a:off x="381000" y="1143000"/>
            <a:ext cx="8475785" cy="4495800"/>
          </a:xfrm>
        </p:spPr>
        <p:txBody>
          <a:bodyPr>
            <a:noAutofit/>
          </a:bodyPr>
          <a:lstStyle/>
          <a:p>
            <a:pPr marL="400050" indent="-285750">
              <a:spcAft>
                <a:spcPts val="1200"/>
              </a:spcAft>
              <a:buClr>
                <a:srgbClr val="0A8A90"/>
              </a:buClr>
            </a:pPr>
            <a:r>
              <a:rPr lang="en-US" sz="2000" b="1" dirty="0" smtClean="0"/>
              <a:t>Universal Breakfast Program </a:t>
            </a:r>
            <a:r>
              <a:rPr lang="en-US" sz="2000" dirty="0" smtClean="0">
                <a:solidFill>
                  <a:schemeClr val="tx1"/>
                </a:solidFill>
              </a:rPr>
              <a:t>– All elementary school students eat breakfast in the classroom. All middle and high school may receive breakfast before the start of the school day.</a:t>
            </a:r>
            <a:endParaRPr lang="en-US" sz="2000" dirty="0">
              <a:solidFill>
                <a:schemeClr val="tx1"/>
              </a:solidFill>
            </a:endParaRPr>
          </a:p>
          <a:p>
            <a:pPr marL="400050" indent="-285750">
              <a:spcAft>
                <a:spcPts val="1200"/>
              </a:spcAft>
              <a:buClr>
                <a:srgbClr val="0A8A90"/>
              </a:buClr>
            </a:pPr>
            <a:r>
              <a:rPr lang="en-US" sz="2000" b="1" dirty="0"/>
              <a:t>Attendance c</a:t>
            </a:r>
            <a:r>
              <a:rPr lang="en-US" sz="2000" b="1" dirty="0" smtClean="0"/>
              <a:t>ampaigns </a:t>
            </a:r>
            <a:r>
              <a:rPr lang="en-US" sz="2000" dirty="0">
                <a:solidFill>
                  <a:schemeClr val="tx1"/>
                </a:solidFill>
              </a:rPr>
              <a:t>throughout the </a:t>
            </a:r>
            <a:r>
              <a:rPr lang="en-US" sz="2000" dirty="0" smtClean="0">
                <a:solidFill>
                  <a:schemeClr val="tx1"/>
                </a:solidFill>
              </a:rPr>
              <a:t>district – elementary school counselors work with building principals to increase attendance. </a:t>
            </a:r>
          </a:p>
          <a:p>
            <a:pPr marL="400050" indent="-285750">
              <a:spcAft>
                <a:spcPts val="1200"/>
              </a:spcAft>
              <a:buClr>
                <a:srgbClr val="0A8A90"/>
              </a:buClr>
            </a:pPr>
            <a:r>
              <a:rPr lang="en-US" sz="2000" b="1" dirty="0" smtClean="0"/>
              <a:t>Restorative practices </a:t>
            </a:r>
            <a:r>
              <a:rPr lang="en-US" sz="2000" dirty="0" smtClean="0">
                <a:solidFill>
                  <a:schemeClr val="tx1"/>
                </a:solidFill>
              </a:rPr>
              <a:t>infused throughout all facets of the school day – circles, mediation, after school circles.</a:t>
            </a:r>
          </a:p>
          <a:p>
            <a:pPr marL="457200">
              <a:spcAft>
                <a:spcPts val="1200"/>
              </a:spcAft>
              <a:buClr>
                <a:srgbClr val="0A8A90"/>
              </a:buClr>
            </a:pPr>
            <a:r>
              <a:rPr lang="en-US" sz="2000" b="1" dirty="0" smtClean="0"/>
              <a:t>Alternative ways to be educated </a:t>
            </a:r>
            <a:r>
              <a:rPr lang="en-US" sz="2000" b="1" dirty="0" smtClean="0">
                <a:solidFill>
                  <a:schemeClr val="tx1"/>
                </a:solidFill>
              </a:rPr>
              <a:t>-</a:t>
            </a:r>
            <a:r>
              <a:rPr lang="en-US" sz="2000" b="1" dirty="0" smtClean="0"/>
              <a:t> </a:t>
            </a:r>
            <a:r>
              <a:rPr lang="en-US" sz="2000" dirty="0">
                <a:solidFill>
                  <a:schemeClr val="tx1"/>
                </a:solidFill>
              </a:rPr>
              <a:t>v</a:t>
            </a:r>
            <a:r>
              <a:rPr lang="en-US" sz="2000" dirty="0" smtClean="0">
                <a:solidFill>
                  <a:schemeClr val="tx1"/>
                </a:solidFill>
              </a:rPr>
              <a:t>irtual programs, PM school, Saturday credit </a:t>
            </a:r>
            <a:r>
              <a:rPr lang="en-US" sz="2000" dirty="0">
                <a:solidFill>
                  <a:schemeClr val="tx1"/>
                </a:solidFill>
              </a:rPr>
              <a:t>r</a:t>
            </a:r>
            <a:r>
              <a:rPr lang="en-US" sz="2000" dirty="0" smtClean="0">
                <a:solidFill>
                  <a:schemeClr val="tx1"/>
                </a:solidFill>
              </a:rPr>
              <a:t>ecovery, Expanded Learning Opportunities. </a:t>
            </a:r>
          </a:p>
          <a:p>
            <a:pPr marL="457200">
              <a:spcAft>
                <a:spcPts val="1200"/>
              </a:spcAft>
              <a:buClr>
                <a:srgbClr val="0A8A90"/>
              </a:buClr>
            </a:pPr>
            <a:r>
              <a:rPr lang="en-US" sz="2000" dirty="0" smtClean="0">
                <a:solidFill>
                  <a:schemeClr val="tx1"/>
                </a:solidFill>
              </a:rPr>
              <a:t>Partnership with </a:t>
            </a:r>
            <a:r>
              <a:rPr lang="en-US" sz="2000" b="1" dirty="0" smtClean="0"/>
              <a:t>Rhode Island College </a:t>
            </a:r>
            <a:r>
              <a:rPr lang="en-US" sz="2000" dirty="0" smtClean="0">
                <a:solidFill>
                  <a:schemeClr val="tx1"/>
                </a:solidFill>
              </a:rPr>
              <a:t>- developing a PreK-20 </a:t>
            </a:r>
            <a:r>
              <a:rPr lang="en-US" sz="2000" dirty="0">
                <a:solidFill>
                  <a:schemeClr val="tx1"/>
                </a:solidFill>
              </a:rPr>
              <a:t>p</a:t>
            </a:r>
            <a:r>
              <a:rPr lang="en-US" sz="2000" dirty="0" smtClean="0">
                <a:solidFill>
                  <a:schemeClr val="tx1"/>
                </a:solidFill>
              </a:rPr>
              <a:t>rogram </a:t>
            </a:r>
          </a:p>
          <a:p>
            <a:pPr marL="457200">
              <a:spcAft>
                <a:spcPts val="1200"/>
              </a:spcAft>
              <a:buClr>
                <a:srgbClr val="0A8A90"/>
              </a:buClr>
            </a:pPr>
            <a:r>
              <a:rPr lang="en-US" sz="2000" b="1" dirty="0" smtClean="0"/>
              <a:t>Parent College </a:t>
            </a:r>
            <a:r>
              <a:rPr lang="en-US" sz="2000" b="1" dirty="0" smtClean="0">
                <a:solidFill>
                  <a:schemeClr val="tx1"/>
                </a:solidFill>
              </a:rPr>
              <a:t>- </a:t>
            </a:r>
            <a:r>
              <a:rPr lang="en-US" sz="2000" dirty="0" smtClean="0">
                <a:solidFill>
                  <a:schemeClr val="tx1"/>
                </a:solidFill>
              </a:rPr>
              <a:t>Night school for </a:t>
            </a:r>
            <a:r>
              <a:rPr lang="en-US" sz="2000" dirty="0">
                <a:solidFill>
                  <a:schemeClr val="tx1"/>
                </a:solidFill>
              </a:rPr>
              <a:t>f</a:t>
            </a:r>
            <a:r>
              <a:rPr lang="en-US" sz="2000" dirty="0" smtClean="0">
                <a:solidFill>
                  <a:schemeClr val="tx1"/>
                </a:solidFill>
              </a:rPr>
              <a:t>amilies -  daycare and dinner provided</a:t>
            </a:r>
          </a:p>
          <a:p>
            <a:pPr marL="400050" indent="-285750"/>
            <a:endParaRPr lang="en-US" sz="2000" dirty="0">
              <a:solidFill>
                <a:schemeClr val="tx1"/>
              </a:solidFill>
            </a:endParaRPr>
          </a:p>
          <a:p>
            <a:pPr marL="400050" indent="-285750"/>
            <a:endParaRPr lang="en-US" sz="1800" dirty="0" smtClean="0">
              <a:solidFill>
                <a:schemeClr val="tx1"/>
              </a:solidFill>
            </a:endParaRPr>
          </a:p>
          <a:p>
            <a:pPr marL="400050" indent="-285750"/>
            <a:endParaRPr lang="en-US" sz="1800" dirty="0">
              <a:solidFill>
                <a:schemeClr val="tx1"/>
              </a:solidFill>
            </a:endParaRPr>
          </a:p>
          <a:p>
            <a:pPr marL="457200" lvl="1" indent="0">
              <a:buNone/>
            </a:pPr>
            <a:endParaRPr lang="en-US" sz="2400" dirty="0" smtClean="0"/>
          </a:p>
          <a:p>
            <a:pPr marL="800100" lvl="1" indent="-342900">
              <a:buFont typeface="Arial" panose="020B0604020202020204" pitchFamily="34" charset="0"/>
              <a:buChar char="•"/>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13</a:t>
            </a:fld>
            <a:endParaRPr lang="en-US"/>
          </a:p>
        </p:txBody>
      </p:sp>
    </p:spTree>
    <p:extLst>
      <p:ext uri="{BB962C8B-B14F-4D97-AF65-F5344CB8AC3E}">
        <p14:creationId xmlns:p14="http://schemas.microsoft.com/office/powerpoint/2010/main" val="614964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Sofia Diaz</a:t>
            </a:r>
            <a:br>
              <a:rPr lang="en-US" dirty="0" smtClean="0"/>
            </a:br>
            <a:r>
              <a:rPr lang="en-US" dirty="0" smtClean="0"/>
              <a:t>Central Falls High School Graduate </a:t>
            </a:r>
            <a:endParaRPr lang="en-US" dirty="0"/>
          </a:p>
        </p:txBody>
      </p:sp>
      <p:sp>
        <p:nvSpPr>
          <p:cNvPr id="3" name="Content Placeholder 2"/>
          <p:cNvSpPr>
            <a:spLocks noGrp="1"/>
          </p:cNvSpPr>
          <p:nvPr>
            <p:ph idx="1"/>
          </p:nvPr>
        </p:nvSpPr>
        <p:spPr/>
        <p:txBody>
          <a:bodyPr>
            <a:normAutofit fontScale="85000" lnSpcReduction="20000"/>
          </a:bodyPr>
          <a:lstStyle/>
          <a:p>
            <a:pPr>
              <a:spcAft>
                <a:spcPts val="1200"/>
              </a:spcAft>
              <a:buClr>
                <a:srgbClr val="0A8A90"/>
              </a:buClr>
            </a:pPr>
            <a:r>
              <a:rPr lang="en-US" sz="2400" dirty="0" smtClean="0">
                <a:solidFill>
                  <a:schemeClr val="tx1"/>
                </a:solidFill>
              </a:rPr>
              <a:t>Class of </a:t>
            </a:r>
            <a:r>
              <a:rPr lang="en-US" sz="2400" b="1" dirty="0" smtClean="0"/>
              <a:t>2013 </a:t>
            </a:r>
          </a:p>
          <a:p>
            <a:pPr>
              <a:spcAft>
                <a:spcPts val="1200"/>
              </a:spcAft>
              <a:buClr>
                <a:srgbClr val="0A8A90"/>
              </a:buClr>
            </a:pPr>
            <a:r>
              <a:rPr lang="en-US" sz="2400" dirty="0" smtClean="0">
                <a:solidFill>
                  <a:schemeClr val="tx1"/>
                </a:solidFill>
              </a:rPr>
              <a:t>Currently </a:t>
            </a:r>
            <a:r>
              <a:rPr lang="en-US" sz="2400" b="1" dirty="0" smtClean="0"/>
              <a:t>employed </a:t>
            </a:r>
            <a:r>
              <a:rPr lang="en-US" sz="2400" dirty="0" smtClean="0">
                <a:solidFill>
                  <a:schemeClr val="tx1"/>
                </a:solidFill>
              </a:rPr>
              <a:t>by the Central Falls School District</a:t>
            </a:r>
          </a:p>
          <a:p>
            <a:pPr>
              <a:spcAft>
                <a:spcPts val="1200"/>
              </a:spcAft>
              <a:buClr>
                <a:srgbClr val="0A8A90"/>
              </a:buClr>
            </a:pPr>
            <a:r>
              <a:rPr lang="en-US" sz="2400" dirty="0" smtClean="0">
                <a:solidFill>
                  <a:schemeClr val="tx1"/>
                </a:solidFill>
              </a:rPr>
              <a:t>Member of the </a:t>
            </a:r>
            <a:r>
              <a:rPr lang="en-US" sz="2400" b="1" dirty="0" smtClean="0"/>
              <a:t>Central Falls Transition Team</a:t>
            </a:r>
          </a:p>
          <a:p>
            <a:pPr>
              <a:spcAft>
                <a:spcPts val="1200"/>
              </a:spcAft>
              <a:buClr>
                <a:srgbClr val="0A8A90"/>
              </a:buClr>
            </a:pPr>
            <a:r>
              <a:rPr lang="en-US" sz="2400" dirty="0" smtClean="0">
                <a:solidFill>
                  <a:schemeClr val="tx1"/>
                </a:solidFill>
              </a:rPr>
              <a:t>Presented </a:t>
            </a:r>
            <a:r>
              <a:rPr lang="en-US" sz="2400" b="1" dirty="0" smtClean="0"/>
              <a:t>Dare to Dream Conference</a:t>
            </a:r>
          </a:p>
          <a:p>
            <a:pPr>
              <a:spcAft>
                <a:spcPts val="1200"/>
              </a:spcAft>
              <a:buClr>
                <a:srgbClr val="0A8A90"/>
              </a:buClr>
            </a:pPr>
            <a:r>
              <a:rPr lang="en-US" sz="2400" b="1" dirty="0" smtClean="0"/>
              <a:t>Guest speaker </a:t>
            </a:r>
            <a:r>
              <a:rPr lang="en-US" sz="2400" dirty="0" smtClean="0">
                <a:solidFill>
                  <a:schemeClr val="tx1"/>
                </a:solidFill>
              </a:rPr>
              <a:t>for Special Education Educators Professional Development </a:t>
            </a:r>
          </a:p>
          <a:p>
            <a:pPr>
              <a:spcAft>
                <a:spcPts val="1200"/>
              </a:spcAft>
              <a:buClr>
                <a:srgbClr val="0A8A90"/>
              </a:buClr>
            </a:pPr>
            <a:r>
              <a:rPr lang="en-US" sz="2400" b="1" dirty="0" smtClean="0"/>
              <a:t>Speaks</a:t>
            </a:r>
            <a:r>
              <a:rPr lang="en-US" sz="2400" dirty="0" smtClean="0">
                <a:solidFill>
                  <a:schemeClr val="tx1"/>
                </a:solidFill>
              </a:rPr>
              <a:t> to church organizations </a:t>
            </a:r>
          </a:p>
          <a:p>
            <a:pPr>
              <a:spcAft>
                <a:spcPts val="1200"/>
              </a:spcAft>
              <a:buClr>
                <a:srgbClr val="0A8A90"/>
              </a:buClr>
            </a:pPr>
            <a:r>
              <a:rPr lang="en-US" sz="2400" dirty="0" smtClean="0">
                <a:solidFill>
                  <a:schemeClr val="tx1"/>
                </a:solidFill>
              </a:rPr>
              <a:t>Organizing a </a:t>
            </a:r>
            <a:r>
              <a:rPr lang="en-US" sz="2400" b="1" dirty="0" smtClean="0"/>
              <a:t>community food drive </a:t>
            </a:r>
            <a:r>
              <a:rPr lang="en-US" sz="2400" dirty="0" smtClean="0">
                <a:solidFill>
                  <a:schemeClr val="tx1"/>
                </a:solidFill>
              </a:rPr>
              <a:t>for homeless people</a:t>
            </a:r>
          </a:p>
          <a:p>
            <a:pPr>
              <a:spcAft>
                <a:spcPts val="1200"/>
              </a:spcAft>
              <a:buClr>
                <a:srgbClr val="0A8A90"/>
              </a:buClr>
            </a:pPr>
            <a:r>
              <a:rPr lang="en-US" sz="2400" dirty="0" smtClean="0">
                <a:solidFill>
                  <a:schemeClr val="tx1"/>
                </a:solidFill>
              </a:rPr>
              <a:t>Participating in today’s webinar </a:t>
            </a:r>
          </a:p>
          <a:p>
            <a:endParaRPr lang="en-US" sz="2400" b="1" dirty="0" smtClean="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14</a:t>
            </a:fld>
            <a:endParaRPr lang="en-US"/>
          </a:p>
        </p:txBody>
      </p:sp>
    </p:spTree>
    <p:extLst>
      <p:ext uri="{BB962C8B-B14F-4D97-AF65-F5344CB8AC3E}">
        <p14:creationId xmlns:p14="http://schemas.microsoft.com/office/powerpoint/2010/main" val="3117496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dirty="0" smtClean="0"/>
              <a:t>Solutions</a:t>
            </a:r>
            <a:br>
              <a:rPr lang="en-US" dirty="0" smtClean="0"/>
            </a:br>
            <a:endParaRPr lang="en-US" dirty="0"/>
          </a:p>
        </p:txBody>
      </p:sp>
      <p:sp>
        <p:nvSpPr>
          <p:cNvPr id="3" name="Content Placeholder 2"/>
          <p:cNvSpPr>
            <a:spLocks noGrp="1"/>
          </p:cNvSpPr>
          <p:nvPr>
            <p:ph idx="1"/>
          </p:nvPr>
        </p:nvSpPr>
        <p:spPr>
          <a:xfrm>
            <a:off x="457200" y="762000"/>
            <a:ext cx="8229600" cy="4953001"/>
          </a:xfrm>
        </p:spPr>
        <p:txBody>
          <a:bodyPr>
            <a:normAutofit fontScale="92500" lnSpcReduction="20000"/>
          </a:bodyPr>
          <a:lstStyle/>
          <a:p>
            <a:pPr>
              <a:spcAft>
                <a:spcPts val="800"/>
              </a:spcAft>
              <a:buClr>
                <a:srgbClr val="0A8A90"/>
              </a:buClr>
            </a:pPr>
            <a:r>
              <a:rPr lang="en-US" sz="2000" dirty="0" smtClean="0">
                <a:solidFill>
                  <a:schemeClr val="tx1"/>
                </a:solidFill>
              </a:rPr>
              <a:t>Convey </a:t>
            </a:r>
            <a:r>
              <a:rPr lang="en-US" sz="2000" b="1" dirty="0" smtClean="0"/>
              <a:t>high expectations </a:t>
            </a:r>
            <a:r>
              <a:rPr lang="en-US" sz="2000" dirty="0" smtClean="0">
                <a:solidFill>
                  <a:schemeClr val="tx1"/>
                </a:solidFill>
              </a:rPr>
              <a:t>for youth.</a:t>
            </a:r>
          </a:p>
          <a:p>
            <a:pPr>
              <a:spcAft>
                <a:spcPts val="800"/>
              </a:spcAft>
              <a:buClr>
                <a:srgbClr val="0A8A90"/>
              </a:buClr>
            </a:pPr>
            <a:r>
              <a:rPr lang="en-US" sz="2000" b="1" dirty="0" smtClean="0"/>
              <a:t>Link youth with mentors </a:t>
            </a:r>
            <a:r>
              <a:rPr lang="en-US" sz="2000" dirty="0" smtClean="0">
                <a:solidFill>
                  <a:schemeClr val="tx1"/>
                </a:solidFill>
              </a:rPr>
              <a:t>to encourage commitment to academic excellence and social skill development.</a:t>
            </a:r>
          </a:p>
          <a:p>
            <a:pPr>
              <a:spcAft>
                <a:spcPts val="800"/>
              </a:spcAft>
              <a:buClr>
                <a:srgbClr val="0A8A90"/>
              </a:buClr>
            </a:pPr>
            <a:r>
              <a:rPr lang="en-US" sz="2000" dirty="0" smtClean="0">
                <a:solidFill>
                  <a:schemeClr val="tx1"/>
                </a:solidFill>
              </a:rPr>
              <a:t>Create </a:t>
            </a:r>
            <a:r>
              <a:rPr lang="en-US" sz="2000" b="1" dirty="0" smtClean="0"/>
              <a:t>circle of support .</a:t>
            </a:r>
          </a:p>
          <a:p>
            <a:pPr>
              <a:spcAft>
                <a:spcPts val="800"/>
              </a:spcAft>
              <a:buClr>
                <a:srgbClr val="0A8A90"/>
              </a:buClr>
            </a:pPr>
            <a:r>
              <a:rPr lang="en-US" sz="2000" dirty="0" smtClean="0">
                <a:solidFill>
                  <a:schemeClr val="tx1"/>
                </a:solidFill>
              </a:rPr>
              <a:t>Advocate for </a:t>
            </a:r>
            <a:r>
              <a:rPr lang="en-US" sz="2000" b="1" dirty="0" smtClean="0"/>
              <a:t>increased cultural competence </a:t>
            </a:r>
            <a:r>
              <a:rPr lang="en-US" sz="2000" dirty="0" smtClean="0">
                <a:solidFill>
                  <a:schemeClr val="tx1"/>
                </a:solidFill>
              </a:rPr>
              <a:t>of instruction.</a:t>
            </a:r>
          </a:p>
          <a:p>
            <a:pPr>
              <a:spcAft>
                <a:spcPts val="800"/>
              </a:spcAft>
              <a:buClr>
                <a:srgbClr val="0A8A90"/>
              </a:buClr>
            </a:pPr>
            <a:r>
              <a:rPr lang="en-US" sz="2000" dirty="0" smtClean="0">
                <a:solidFill>
                  <a:schemeClr val="tx1"/>
                </a:solidFill>
              </a:rPr>
              <a:t>Seek the </a:t>
            </a:r>
            <a:r>
              <a:rPr lang="en-US" sz="2000" b="1" dirty="0" smtClean="0"/>
              <a:t>input of cultural experts.</a:t>
            </a:r>
          </a:p>
          <a:p>
            <a:pPr>
              <a:spcAft>
                <a:spcPts val="800"/>
              </a:spcAft>
              <a:buClr>
                <a:srgbClr val="0A8A90"/>
              </a:buClr>
            </a:pPr>
            <a:r>
              <a:rPr lang="en-US" sz="2000" dirty="0" smtClean="0">
                <a:solidFill>
                  <a:schemeClr val="tx1"/>
                </a:solidFill>
              </a:rPr>
              <a:t>Conduct </a:t>
            </a:r>
            <a:r>
              <a:rPr lang="en-US" sz="2000" b="1" dirty="0" smtClean="0"/>
              <a:t>trainings using culturally sensitive self –determination </a:t>
            </a:r>
            <a:r>
              <a:rPr lang="en-US" sz="2000" dirty="0" smtClean="0">
                <a:solidFill>
                  <a:schemeClr val="tx1"/>
                </a:solidFill>
              </a:rPr>
              <a:t>and/or self advocacy curricula and clued family and community in the training.</a:t>
            </a:r>
          </a:p>
          <a:p>
            <a:pPr>
              <a:spcAft>
                <a:spcPts val="800"/>
              </a:spcAft>
              <a:buClr>
                <a:srgbClr val="0A8A90"/>
              </a:buClr>
            </a:pPr>
            <a:r>
              <a:rPr lang="en-US" sz="2000" b="1" dirty="0" smtClean="0"/>
              <a:t>Support youth to meaningfully</a:t>
            </a:r>
            <a:r>
              <a:rPr lang="en-US" sz="2000" dirty="0" smtClean="0">
                <a:solidFill>
                  <a:schemeClr val="tx1"/>
                </a:solidFill>
              </a:rPr>
              <a:t> participate in, and preferably lead, their IEP meetings.</a:t>
            </a:r>
          </a:p>
          <a:p>
            <a:pPr>
              <a:spcAft>
                <a:spcPts val="800"/>
              </a:spcAft>
              <a:buClr>
                <a:srgbClr val="0A8A90"/>
              </a:buClr>
            </a:pPr>
            <a:r>
              <a:rPr lang="en-US" sz="2000" dirty="0" smtClean="0">
                <a:solidFill>
                  <a:schemeClr val="tx1"/>
                </a:solidFill>
              </a:rPr>
              <a:t>Advocate for </a:t>
            </a:r>
            <a:r>
              <a:rPr lang="en-US" sz="2000" b="1" dirty="0" smtClean="0"/>
              <a:t>school-wide climate of acceptance.</a:t>
            </a:r>
          </a:p>
          <a:p>
            <a:pPr>
              <a:spcAft>
                <a:spcPts val="800"/>
              </a:spcAft>
              <a:buClr>
                <a:srgbClr val="0A8A90"/>
              </a:buClr>
            </a:pPr>
            <a:r>
              <a:rPr lang="en-US" sz="2000" dirty="0" smtClean="0">
                <a:solidFill>
                  <a:schemeClr val="tx1"/>
                </a:solidFill>
              </a:rPr>
              <a:t>Support youth/families to identify and </a:t>
            </a:r>
            <a:r>
              <a:rPr lang="en-US" sz="2000" b="1" dirty="0" smtClean="0"/>
              <a:t>access </a:t>
            </a:r>
            <a:r>
              <a:rPr lang="en-US" sz="2000" b="1" smtClean="0"/>
              <a:t>technology resources.</a:t>
            </a:r>
            <a:endParaRPr lang="en-US" sz="2000" b="1" dirty="0" smtClean="0"/>
          </a:p>
          <a:p>
            <a:pPr marL="0" indent="0">
              <a:spcAft>
                <a:spcPts val="600"/>
              </a:spcAft>
              <a:buNone/>
            </a:pPr>
            <a:endParaRPr lang="en-US" sz="2000" dirty="0" smtClean="0">
              <a:solidFill>
                <a:schemeClr val="tx1"/>
              </a:solidFill>
            </a:endParaRPr>
          </a:p>
          <a:p>
            <a:pPr marL="0" indent="0">
              <a:spcAft>
                <a:spcPts val="600"/>
              </a:spcAft>
              <a:buNone/>
            </a:pPr>
            <a:r>
              <a:rPr lang="en-US" sz="1400" dirty="0" smtClean="0">
                <a:solidFill>
                  <a:schemeClr val="tx1"/>
                </a:solidFill>
              </a:rPr>
              <a:t>NCSET Essential Tools 2005 </a:t>
            </a:r>
          </a:p>
          <a:p>
            <a:endParaRPr lang="en-US" sz="2000" dirty="0" smtClean="0">
              <a:solidFill>
                <a:schemeClr val="tx1"/>
              </a:solidFill>
            </a:endParaRPr>
          </a:p>
          <a:p>
            <a:endParaRPr lang="en-US" sz="2000" dirty="0" smtClean="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15</a:t>
            </a:fld>
            <a:endParaRPr lang="en-US"/>
          </a:p>
        </p:txBody>
      </p:sp>
    </p:spTree>
    <p:extLst>
      <p:ext uri="{BB962C8B-B14F-4D97-AF65-F5344CB8AC3E}">
        <p14:creationId xmlns:p14="http://schemas.microsoft.com/office/powerpoint/2010/main" val="2443323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590" y="304800"/>
            <a:ext cx="8534400" cy="1143000"/>
          </a:xfrm>
        </p:spPr>
        <p:txBody>
          <a:bodyPr>
            <a:noAutofit/>
          </a:bodyPr>
          <a:lstStyle/>
          <a:p>
            <a:r>
              <a:rPr lang="en-US" sz="3600" dirty="0" smtClean="0"/>
              <a:t>Practice Improvement Institute Presenters   Culturally Sensitive Transition</a:t>
            </a:r>
            <a:endParaRPr lang="en-US" sz="36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2</a:t>
            </a:fld>
            <a:endParaRPr lang="en-US"/>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85925" y="2476243"/>
            <a:ext cx="1600734" cy="1454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685925" y="4053513"/>
            <a:ext cx="1752600" cy="523220"/>
          </a:xfrm>
          <a:prstGeom prst="rect">
            <a:avLst/>
          </a:prstGeom>
          <a:noFill/>
        </p:spPr>
        <p:txBody>
          <a:bodyPr wrap="square" rtlCol="0">
            <a:spAutoFit/>
          </a:bodyPr>
          <a:lstStyle/>
          <a:p>
            <a:pPr algn="ctr"/>
            <a:r>
              <a:rPr lang="en-US" sz="1400" b="1" dirty="0" smtClean="0"/>
              <a:t>Lori Norris</a:t>
            </a:r>
          </a:p>
          <a:p>
            <a:pPr algn="ctr"/>
            <a:r>
              <a:rPr lang="en-US" sz="1400" dirty="0" smtClean="0"/>
              <a:t>CEA Director</a:t>
            </a:r>
            <a:endParaRPr lang="en-US" sz="1400" dirty="0"/>
          </a:p>
        </p:txBody>
      </p:sp>
      <p:sp>
        <p:nvSpPr>
          <p:cNvPr id="10" name="TextBox 9"/>
          <p:cNvSpPr txBox="1"/>
          <p:nvPr/>
        </p:nvSpPr>
        <p:spPr>
          <a:xfrm>
            <a:off x="3810000" y="4058997"/>
            <a:ext cx="1809750" cy="523220"/>
          </a:xfrm>
          <a:prstGeom prst="rect">
            <a:avLst/>
          </a:prstGeom>
          <a:noFill/>
        </p:spPr>
        <p:txBody>
          <a:bodyPr wrap="square" rtlCol="0">
            <a:spAutoFit/>
          </a:bodyPr>
          <a:lstStyle/>
          <a:p>
            <a:pPr algn="ctr"/>
            <a:r>
              <a:rPr lang="en-US" sz="1400" b="1" dirty="0" smtClean="0"/>
              <a:t>Edda Carmadello</a:t>
            </a:r>
            <a:endParaRPr lang="en-US" sz="1400" b="1" dirty="0"/>
          </a:p>
          <a:p>
            <a:pPr algn="ctr"/>
            <a:r>
              <a:rPr lang="en-US" sz="1400" dirty="0" smtClean="0"/>
              <a:t>Central Falls</a:t>
            </a:r>
            <a:endParaRPr lang="en-US" sz="1400" dirty="0"/>
          </a:p>
        </p:txBody>
      </p:sp>
      <p:sp>
        <p:nvSpPr>
          <p:cNvPr id="7" name="AutoShape 2" descr="data:image/jpeg;base64,/9j/4AAQSkZJRgABAQAAAQABAAD/2wCEAAkGBxQTEhESEBMWFhIVFxQWFRcYFRgVFxYWGRUWFxQVHxcYHCggGB4lGxUUIjEhJSkrLi4uFx8zODMsNygtLiwBCgoKDg0OGhAQFSwcFBwsKywrKywsNyw3LCssLCwsNzcsKywsLCssLCs3LCssKysrKysrKysrKysrKysrKysrK//AABEIAEoASgMBIgACEQEDEQH/xAAaAAADAQEBAQAAAAAAAAAAAAADBAUGAQIA/8QAKxAAAQMDAgUDBAMAAAAAAAAAAQACEQMEIRIxBUFRYXEikcGBobHwFDIz/8QAGAEAAwEBAAAAAAAAAAAAAAAAAQIDBAD/xAAcEQADAQEBAQEBAAAAAAAAAAAAAQIRIUExEgP/2gAMAwEAAhEDEQA/AKTRhLXV2B6QfUUStWAG6gcQuA2oHbrHVeG9L1knjPECJxJJiZ3PhQjeuMAD1dQmuIvL3mBuceSu2/BSATqzCacS6B6/gpa1STEqrw8va8Q5on6T2Uc2TqbwXDHwrdCm00iDMOBI5lpBXWck/TX8OvtQh2HDEduXlUVlOF1yWgSJZgHbZaKzr6hvkKc13oWhlfLyXDqu46p2gIi8TuJcWhRLt26LWuJcTlTLuqdJztI90qWvRm+HLFutxnZuFVAWZbdNA0hpxzG6r2tzqbImBunchi18GLu3DmknlySvDq2lzY6/RK1+INnOo/XCDRqguBZt0XOeAddKxpFpcJ/sdQ5EZMhW+D1iW77Y+6i3NWXtd1aSfx8Kpw50aYEZyoPjGXTSNaDyHsuwOg9kG1qSEeVaXqJPhgbir6jlIV3THcj5VG+YAT5Uyu4SzsT90ZObDi0AG6r2TWNpOZIkqLc1tMTzRmUHRMiPKbNLJyjv8ISROQlalDScIja8GOa7cuxJ6oNsDSzQz24aZ6A+MkKtQcWgYzgKJkaR7lVrSvgSf3kFG0CWaDh1xIhUFCta4nGPKd/l/uV0ViOqemPunZlTL7b08vz+ynK87lIV6kh3fKukZ6foehV1sEpinajofdQ7audcdoCtNrGN0a4V/nWrp6Y0N7JW5fqIHKQjaCfCDc42ShbGKpz4x4nPynLF4IhxiOfflupdO4JImMCD3Gfvn7JugMZIjEYnfZJSBLLNKuXAOJ226FUm3xgYcodEgAtO/XlHhFDz0KiWIlV8Se6RrObvzTl8cnyptbYLc0YV8BBkEFXLd2FHCo0dktFIHDUS9VkrhXKpwkHA1NIyYTdncUqnpa6D0OAY6FZu8cdUSj8OHrb9E1SsF/XTZMc1w3kxEdO6CGjv7FL8L/0jlBRHHJWZvDRh/9k=">
            <a:hlinkClick r:id="rId4"/>
          </p:cNvPr>
          <p:cNvSpPr>
            <a:spLocks noChangeAspect="1" noChangeArrowheads="1"/>
          </p:cNvSpPr>
          <p:nvPr/>
        </p:nvSpPr>
        <p:spPr bwMode="auto">
          <a:xfrm>
            <a:off x="53975" y="-365125"/>
            <a:ext cx="762000" cy="76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1061" y="2460769"/>
            <a:ext cx="1454278" cy="1454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67400" y="4060344"/>
            <a:ext cx="1809750" cy="523220"/>
          </a:xfrm>
          <a:prstGeom prst="rect">
            <a:avLst/>
          </a:prstGeom>
          <a:noFill/>
        </p:spPr>
        <p:txBody>
          <a:bodyPr wrap="square" rtlCol="0">
            <a:spAutoFit/>
          </a:bodyPr>
          <a:lstStyle/>
          <a:p>
            <a:pPr algn="ctr"/>
            <a:r>
              <a:rPr lang="en-US" sz="1400" b="1" dirty="0" smtClean="0"/>
              <a:t>Sofia Diaz </a:t>
            </a:r>
            <a:endParaRPr lang="en-US" sz="1400" b="1" dirty="0"/>
          </a:p>
          <a:p>
            <a:pPr algn="ctr"/>
            <a:r>
              <a:rPr lang="en-US" sz="1400" dirty="0" smtClean="0"/>
              <a:t>Central Falls</a:t>
            </a:r>
            <a:endParaRPr lang="en-US" sz="1400" dirty="0"/>
          </a:p>
        </p:txBody>
      </p:sp>
      <p:pic>
        <p:nvPicPr>
          <p:cNvPr id="1026" name="Picture 2" descr="C:\Users\carmadelloe\Downloads\IMG_1667.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69301" y="2441110"/>
            <a:ext cx="1120197" cy="1493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520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Transition Series</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270631"/>
              </p:ext>
            </p:extLst>
          </p:nvPr>
        </p:nvGraphicFramePr>
        <p:xfrm>
          <a:off x="457200" y="1600200"/>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DD806C5C-B0EC-4DDB-B31D-7B7F9248BD7B}" type="slidenum">
              <a:rPr lang="en-US" smtClean="0"/>
              <a:pPr/>
              <a:t>3</a:t>
            </a:fld>
            <a:endParaRPr lang="en-US"/>
          </a:p>
        </p:txBody>
      </p:sp>
    </p:spTree>
    <p:extLst>
      <p:ext uri="{BB962C8B-B14F-4D97-AF65-F5344CB8AC3E}">
        <p14:creationId xmlns:p14="http://schemas.microsoft.com/office/powerpoint/2010/main" val="317480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8229600" cy="639762"/>
          </a:xfrm>
        </p:spPr>
        <p:txBody>
          <a:bodyPr>
            <a:noAutofit/>
          </a:bodyPr>
          <a:lstStyle/>
          <a:p>
            <a:r>
              <a:rPr lang="en-US" sz="3200" dirty="0" smtClean="0"/>
              <a:t>Transition Series Description </a:t>
            </a:r>
            <a:endParaRPr lang="en-US" sz="3200" dirty="0"/>
          </a:p>
        </p:txBody>
      </p:sp>
      <p:sp>
        <p:nvSpPr>
          <p:cNvPr id="7" name="Content Placeholder 6"/>
          <p:cNvSpPr>
            <a:spLocks noGrp="1"/>
          </p:cNvSpPr>
          <p:nvPr>
            <p:ph idx="1"/>
          </p:nvPr>
        </p:nvSpPr>
        <p:spPr>
          <a:xfrm>
            <a:off x="304800" y="838200"/>
            <a:ext cx="8610600" cy="4114800"/>
          </a:xfrm>
        </p:spPr>
        <p:txBody>
          <a:bodyPr>
            <a:noAutofit/>
          </a:bodyPr>
          <a:lstStyle/>
          <a:p>
            <a:pPr marL="0" indent="0">
              <a:spcBef>
                <a:spcPts val="0"/>
              </a:spcBef>
              <a:buNone/>
            </a:pPr>
            <a:r>
              <a:rPr lang="en-US" sz="1400" b="1" dirty="0"/>
              <a:t>Part I: Youth Employment 101 for Educators:</a:t>
            </a:r>
            <a:r>
              <a:rPr lang="en-US" sz="1400" dirty="0"/>
              <a:t>  Stipends, wages, unpaid work… know the rules!  </a:t>
            </a:r>
          </a:p>
          <a:p>
            <a:pPr marL="0" indent="0">
              <a:spcBef>
                <a:spcPts val="0"/>
              </a:spcBef>
              <a:buNone/>
            </a:pPr>
            <a:r>
              <a:rPr lang="en-US" sz="1400" dirty="0">
                <a:solidFill>
                  <a:schemeClr val="tx1"/>
                </a:solidFill>
              </a:rPr>
              <a:t>September 9, 2014	</a:t>
            </a:r>
            <a:r>
              <a:rPr lang="en-US" sz="1400" dirty="0" smtClean="0">
                <a:solidFill>
                  <a:schemeClr val="tx1"/>
                </a:solidFill>
              </a:rPr>
              <a:t>2:30pm </a:t>
            </a:r>
            <a:r>
              <a:rPr lang="en-US" sz="1400" dirty="0">
                <a:solidFill>
                  <a:schemeClr val="tx1"/>
                </a:solidFill>
              </a:rPr>
              <a:t>– </a:t>
            </a:r>
            <a:r>
              <a:rPr lang="en-US" sz="1400" dirty="0" smtClean="0">
                <a:solidFill>
                  <a:schemeClr val="tx1"/>
                </a:solidFill>
              </a:rPr>
              <a:t>3:30pm </a:t>
            </a:r>
            <a:r>
              <a:rPr lang="en-US" sz="1400" dirty="0">
                <a:solidFill>
                  <a:schemeClr val="tx1"/>
                </a:solidFill>
              </a:rPr>
              <a:t>	Webinar</a:t>
            </a:r>
          </a:p>
          <a:p>
            <a:pPr marL="0" indent="0">
              <a:spcBef>
                <a:spcPts val="0"/>
              </a:spcBef>
              <a:buNone/>
            </a:pPr>
            <a:endParaRPr lang="en-US" sz="1400" dirty="0"/>
          </a:p>
          <a:p>
            <a:pPr marL="0" indent="0">
              <a:spcBef>
                <a:spcPts val="0"/>
              </a:spcBef>
              <a:buNone/>
            </a:pPr>
            <a:r>
              <a:rPr lang="en-US" sz="1400" b="1" dirty="0"/>
              <a:t>Part II:  The Nuts and Bolts of Transition</a:t>
            </a:r>
            <a:r>
              <a:rPr lang="en-US" sz="1400" dirty="0"/>
              <a:t> -  What Parents New to Transition Should Know</a:t>
            </a:r>
          </a:p>
          <a:p>
            <a:pPr marL="0" indent="0">
              <a:spcBef>
                <a:spcPts val="0"/>
              </a:spcBef>
              <a:buNone/>
            </a:pPr>
            <a:r>
              <a:rPr lang="en-US" sz="1400" dirty="0">
                <a:solidFill>
                  <a:schemeClr val="tx1"/>
                </a:solidFill>
              </a:rPr>
              <a:t>September 16, 2014	</a:t>
            </a:r>
            <a:r>
              <a:rPr lang="en-US" sz="1400" dirty="0" smtClean="0">
                <a:solidFill>
                  <a:schemeClr val="tx1"/>
                </a:solidFill>
              </a:rPr>
              <a:t>2:30pm – 3:30pm</a:t>
            </a:r>
            <a:r>
              <a:rPr lang="en-US" sz="1400" dirty="0">
                <a:solidFill>
                  <a:schemeClr val="tx1"/>
                </a:solidFill>
              </a:rPr>
              <a:t>	Webinar</a:t>
            </a:r>
          </a:p>
          <a:p>
            <a:pPr marL="0" indent="0">
              <a:spcBef>
                <a:spcPts val="0"/>
              </a:spcBef>
              <a:buNone/>
            </a:pPr>
            <a:endParaRPr lang="en-US" sz="1400" dirty="0"/>
          </a:p>
          <a:p>
            <a:pPr marL="0" indent="0">
              <a:spcBef>
                <a:spcPts val="0"/>
              </a:spcBef>
              <a:buNone/>
            </a:pPr>
            <a:r>
              <a:rPr lang="en-US" sz="1400" b="1" dirty="0"/>
              <a:t>Part III:  Strengthening Collaborations for Better Transition Outcomes</a:t>
            </a:r>
            <a:endParaRPr lang="en-US" sz="1400" dirty="0"/>
          </a:p>
          <a:p>
            <a:pPr marL="0" indent="0">
              <a:spcBef>
                <a:spcPts val="0"/>
              </a:spcBef>
              <a:buNone/>
            </a:pPr>
            <a:r>
              <a:rPr lang="en-US" sz="1400" dirty="0">
                <a:solidFill>
                  <a:schemeClr val="tx1"/>
                </a:solidFill>
              </a:rPr>
              <a:t>September 23, 2014	 2:30pm – 3:30pm 	Webinar</a:t>
            </a:r>
          </a:p>
          <a:p>
            <a:pPr marL="0" indent="0">
              <a:spcBef>
                <a:spcPts val="0"/>
              </a:spcBef>
              <a:buNone/>
            </a:pPr>
            <a:r>
              <a:rPr lang="en-US" sz="1400" b="1" dirty="0"/>
              <a:t> </a:t>
            </a:r>
            <a:endParaRPr lang="en-US" sz="1400" dirty="0"/>
          </a:p>
          <a:p>
            <a:pPr marL="0" indent="0">
              <a:spcBef>
                <a:spcPts val="0"/>
              </a:spcBef>
              <a:buNone/>
            </a:pPr>
            <a:r>
              <a:rPr lang="en-US" sz="1400" b="1" dirty="0"/>
              <a:t>Part IV:  Using Rapid Job Placement in Transition</a:t>
            </a:r>
            <a:endParaRPr lang="en-US" sz="1400" dirty="0"/>
          </a:p>
          <a:p>
            <a:pPr marL="0" indent="0">
              <a:spcBef>
                <a:spcPts val="0"/>
              </a:spcBef>
              <a:buNone/>
            </a:pPr>
            <a:r>
              <a:rPr lang="en-US" sz="1400" dirty="0">
                <a:solidFill>
                  <a:schemeClr val="tx1"/>
                </a:solidFill>
              </a:rPr>
              <a:t>September 30, 2014	 2:30pm – 3:30pm 	Webinar</a:t>
            </a:r>
          </a:p>
          <a:p>
            <a:pPr marL="0" indent="0">
              <a:spcBef>
                <a:spcPts val="0"/>
              </a:spcBef>
              <a:buNone/>
            </a:pPr>
            <a:r>
              <a:rPr lang="en-US" sz="1400" dirty="0"/>
              <a:t> </a:t>
            </a:r>
          </a:p>
          <a:p>
            <a:pPr marL="0" indent="0">
              <a:spcBef>
                <a:spcPts val="0"/>
              </a:spcBef>
              <a:buNone/>
            </a:pPr>
            <a:r>
              <a:rPr lang="en-US" sz="1400" b="1" dirty="0"/>
              <a:t>Part V:  Employer Expectations</a:t>
            </a:r>
            <a:r>
              <a:rPr lang="en-US" sz="1400" dirty="0"/>
              <a:t> - Preparing youth for the contemporary labor market </a:t>
            </a:r>
          </a:p>
          <a:p>
            <a:pPr marL="0" indent="0">
              <a:spcBef>
                <a:spcPts val="0"/>
              </a:spcBef>
              <a:buNone/>
            </a:pPr>
            <a:r>
              <a:rPr lang="en-US" sz="1400" dirty="0">
                <a:solidFill>
                  <a:schemeClr val="tx1"/>
                </a:solidFill>
              </a:rPr>
              <a:t>October 9, 2014	 2:30pm – 3:30pm 	Webinar</a:t>
            </a:r>
          </a:p>
          <a:p>
            <a:pPr marL="0" indent="0">
              <a:spcBef>
                <a:spcPts val="0"/>
              </a:spcBef>
              <a:buNone/>
            </a:pPr>
            <a:r>
              <a:rPr lang="en-US" sz="1400" dirty="0"/>
              <a:t> </a:t>
            </a:r>
          </a:p>
          <a:p>
            <a:pPr marL="0" indent="0">
              <a:spcBef>
                <a:spcPts val="0"/>
              </a:spcBef>
              <a:buNone/>
            </a:pPr>
            <a:r>
              <a:rPr lang="en-US" sz="1400" b="1" dirty="0"/>
              <a:t>Part VI:  Assessing Work Aptitudes and Attitudes of Students in Transition</a:t>
            </a:r>
            <a:endParaRPr lang="en-US" sz="1400" dirty="0"/>
          </a:p>
          <a:p>
            <a:pPr marL="0" indent="0">
              <a:spcBef>
                <a:spcPts val="0"/>
              </a:spcBef>
              <a:buNone/>
            </a:pPr>
            <a:r>
              <a:rPr lang="en-US" sz="1400" dirty="0"/>
              <a:t> </a:t>
            </a:r>
            <a:r>
              <a:rPr lang="en-US" sz="1400" dirty="0">
                <a:solidFill>
                  <a:schemeClr val="tx1"/>
                </a:solidFill>
              </a:rPr>
              <a:t>October 16, 2014	 2:30pm – 3:30pm 	Webinar</a:t>
            </a:r>
          </a:p>
          <a:p>
            <a:pPr marL="0" indent="0">
              <a:spcBef>
                <a:spcPts val="0"/>
              </a:spcBef>
              <a:buNone/>
            </a:pPr>
            <a:r>
              <a:rPr lang="en-US" sz="1400" dirty="0"/>
              <a:t> </a:t>
            </a:r>
          </a:p>
          <a:p>
            <a:pPr marL="0" indent="0">
              <a:spcBef>
                <a:spcPts val="0"/>
              </a:spcBef>
              <a:buNone/>
            </a:pPr>
            <a:r>
              <a:rPr lang="en-US" sz="1400" b="1" dirty="0"/>
              <a:t>Part VII:  Finding Jobs for Students with Disabilities:</a:t>
            </a:r>
            <a:r>
              <a:rPr lang="en-US" sz="1400" dirty="0"/>
              <a:t>  A Practical Step by Step Training for Educators</a:t>
            </a:r>
          </a:p>
          <a:p>
            <a:pPr marL="0" indent="0">
              <a:spcBef>
                <a:spcPts val="0"/>
              </a:spcBef>
              <a:buNone/>
            </a:pPr>
            <a:r>
              <a:rPr lang="en-US" sz="1400" dirty="0">
                <a:solidFill>
                  <a:schemeClr val="tx1"/>
                </a:solidFill>
              </a:rPr>
              <a:t>October 23, 2014	 2:30pm – 3:30pm 	Webinar</a:t>
            </a:r>
          </a:p>
          <a:p>
            <a:pPr marL="0" indent="0">
              <a:spcBef>
                <a:spcPts val="0"/>
              </a:spcBef>
              <a:buNone/>
            </a:pPr>
            <a:r>
              <a:rPr lang="en-US" sz="1400" dirty="0"/>
              <a:t> </a:t>
            </a:r>
          </a:p>
          <a:p>
            <a:pPr marL="0" indent="0">
              <a:spcBef>
                <a:spcPts val="0"/>
              </a:spcBef>
              <a:buNone/>
            </a:pPr>
            <a:r>
              <a:rPr lang="en-US" sz="1400" b="1" dirty="0"/>
              <a:t>Part VIII:  Culturally Sensitive Transition Planning</a:t>
            </a:r>
            <a:endParaRPr lang="en-US" sz="1400" dirty="0"/>
          </a:p>
          <a:p>
            <a:pPr marL="0" indent="0">
              <a:spcBef>
                <a:spcPts val="0"/>
              </a:spcBef>
              <a:buNone/>
            </a:pPr>
            <a:r>
              <a:rPr lang="en-US" sz="1400" dirty="0">
                <a:solidFill>
                  <a:schemeClr val="tx1"/>
                </a:solidFill>
              </a:rPr>
              <a:t>October 30, 2014	 2:30pm – 3:30pm 	Webinar</a:t>
            </a:r>
          </a:p>
          <a:p>
            <a:pPr marL="0" indent="0">
              <a:buNone/>
            </a:pPr>
            <a:endParaRPr lang="en-US" sz="1400" b="1" i="1" dirty="0" smtClean="0"/>
          </a:p>
          <a:p>
            <a:pPr marL="0" indent="0">
              <a:buNone/>
            </a:pPr>
            <a:r>
              <a:rPr lang="en-US" sz="1400" dirty="0"/>
              <a:t/>
            </a:r>
            <a:br>
              <a:rPr lang="en-US" sz="1400" dirty="0"/>
            </a:br>
            <a:r>
              <a:rPr lang="en-US" sz="1400" dirty="0"/>
              <a:t> </a:t>
            </a:r>
          </a:p>
          <a:p>
            <a:endParaRPr lang="en-US" sz="1400" dirty="0"/>
          </a:p>
          <a:p>
            <a:endParaRPr lang="en-US" sz="1400" b="1" dirty="0" smtClean="0"/>
          </a:p>
          <a:p>
            <a:endParaRPr lang="en-US" sz="1400" dirty="0"/>
          </a:p>
          <a:p>
            <a:endParaRPr lang="en-US" sz="1400" dirty="0"/>
          </a:p>
        </p:txBody>
      </p:sp>
      <p:sp>
        <p:nvSpPr>
          <p:cNvPr id="2" name="Slide Number Placeholder 1"/>
          <p:cNvSpPr>
            <a:spLocks noGrp="1"/>
          </p:cNvSpPr>
          <p:nvPr>
            <p:ph type="sldNum" sz="quarter" idx="12"/>
          </p:nvPr>
        </p:nvSpPr>
        <p:spPr/>
        <p:txBody>
          <a:bodyPr/>
          <a:lstStyle/>
          <a:p>
            <a:fld id="{DD806C5C-B0EC-4DDB-B31D-7B7F9248BD7B}" type="slidenum">
              <a:rPr lang="en-US" smtClean="0"/>
              <a:pPr/>
              <a:t>4</a:t>
            </a:fld>
            <a:endParaRPr lang="en-US"/>
          </a:p>
        </p:txBody>
      </p:sp>
    </p:spTree>
    <p:extLst>
      <p:ext uri="{BB962C8B-B14F-4D97-AF65-F5344CB8AC3E}">
        <p14:creationId xmlns:p14="http://schemas.microsoft.com/office/powerpoint/2010/main" val="4026338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Commonly Rooted In Transition Services / Systems</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Individualism </a:t>
            </a:r>
            <a:r>
              <a:rPr lang="en-US" sz="2000" dirty="0" smtClean="0"/>
              <a:t>– people should move from dependence to independence and self-reliance</a:t>
            </a:r>
          </a:p>
          <a:p>
            <a:pPr marL="0" indent="0">
              <a:buNone/>
            </a:pPr>
            <a:endParaRPr lang="en-US" sz="2000" dirty="0" smtClean="0"/>
          </a:p>
          <a:p>
            <a:pPr marL="0" indent="0">
              <a:buNone/>
            </a:pPr>
            <a:r>
              <a:rPr lang="en-US" sz="2000" dirty="0" smtClean="0"/>
              <a:t>	</a:t>
            </a:r>
            <a:r>
              <a:rPr lang="en-US" sz="2000" b="1" dirty="0" smtClean="0"/>
              <a:t>Focus on –</a:t>
            </a:r>
          </a:p>
          <a:p>
            <a:pPr lvl="2"/>
            <a:r>
              <a:rPr lang="en-US" sz="1600" dirty="0" smtClean="0">
                <a:solidFill>
                  <a:schemeClr val="tx1"/>
                </a:solidFill>
              </a:rPr>
              <a:t>Self – self-advocacy, self-evaluation, self-awareness, self-observation, etc.</a:t>
            </a:r>
          </a:p>
          <a:p>
            <a:pPr lvl="2"/>
            <a:r>
              <a:rPr lang="en-US" sz="1600" dirty="0" smtClean="0">
                <a:solidFill>
                  <a:schemeClr val="tx1"/>
                </a:solidFill>
              </a:rPr>
              <a:t>Individual rights</a:t>
            </a:r>
          </a:p>
          <a:p>
            <a:pPr lvl="2"/>
            <a:r>
              <a:rPr lang="en-US" sz="1600" dirty="0" smtClean="0">
                <a:solidFill>
                  <a:schemeClr val="tx1"/>
                </a:solidFill>
              </a:rPr>
              <a:t>Setting and achieving personal goals</a:t>
            </a:r>
          </a:p>
          <a:p>
            <a:pPr lvl="2"/>
            <a:r>
              <a:rPr lang="en-US" sz="1600" dirty="0" smtClean="0">
                <a:solidFill>
                  <a:schemeClr val="tx1"/>
                </a:solidFill>
              </a:rPr>
              <a:t>Pursuing personal interests</a:t>
            </a:r>
          </a:p>
          <a:p>
            <a:pPr lvl="2"/>
            <a:r>
              <a:rPr lang="en-US" sz="1600" dirty="0" smtClean="0">
                <a:solidFill>
                  <a:schemeClr val="tx1"/>
                </a:solidFill>
              </a:rPr>
              <a:t>Being true to self and own values and beliefs</a:t>
            </a:r>
          </a:p>
          <a:p>
            <a:pPr lvl="2"/>
            <a:r>
              <a:rPr lang="en-US" sz="1600" dirty="0" smtClean="0">
                <a:solidFill>
                  <a:schemeClr val="tx1"/>
                </a:solidFill>
              </a:rPr>
              <a:t>Freedom to choose</a:t>
            </a:r>
            <a:r>
              <a:rPr lang="en-US" sz="1600" dirty="0">
                <a:solidFill>
                  <a:schemeClr val="tx1"/>
                </a:solidFill>
              </a:rPr>
              <a:t>	</a:t>
            </a:r>
            <a:endParaRPr lang="en-US" sz="1600" dirty="0" smtClean="0">
              <a:solidFill>
                <a:schemeClr val="tx1"/>
              </a:solidFill>
            </a:endParaRPr>
          </a:p>
          <a:p>
            <a:pPr lvl="2"/>
            <a:r>
              <a:rPr lang="en-US" sz="1600" dirty="0" smtClean="0">
                <a:solidFill>
                  <a:schemeClr val="tx1"/>
                </a:solidFill>
              </a:rPr>
              <a:t>Personal Control</a:t>
            </a:r>
            <a:endParaRPr lang="en-US" sz="1600" dirty="0">
              <a:solidFill>
                <a:schemeClr val="tx1"/>
              </a:solidFill>
            </a:endParaRPr>
          </a:p>
          <a:p>
            <a:pPr lvl="2"/>
            <a:endParaRPr lang="en-US" sz="1200" b="1"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5</a:t>
            </a:fld>
            <a:endParaRPr lang="en-US"/>
          </a:p>
        </p:txBody>
      </p:sp>
    </p:spTree>
    <p:extLst>
      <p:ext uri="{BB962C8B-B14F-4D97-AF65-F5344CB8AC3E}">
        <p14:creationId xmlns:p14="http://schemas.microsoft.com/office/powerpoint/2010/main" val="409494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Is Commonly Valued In Culturally and Linguistically Diverse Communities</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000" b="1" dirty="0" smtClean="0"/>
              <a:t>Collectivism</a:t>
            </a:r>
            <a:r>
              <a:rPr lang="en-US" sz="2000" dirty="0" smtClean="0"/>
              <a:t> – rooted in the view that people are woven into the fabric of groups like families, neighborhoods, tribes, etc. and that as they transition to adulthood they should move from dependence to interdependence.</a:t>
            </a:r>
          </a:p>
          <a:p>
            <a:pPr marL="0" indent="0">
              <a:buNone/>
            </a:pPr>
            <a:endParaRPr lang="en-US" sz="2000" dirty="0" smtClean="0"/>
          </a:p>
          <a:p>
            <a:pPr marL="0" indent="0">
              <a:buNone/>
            </a:pPr>
            <a:r>
              <a:rPr lang="en-US" sz="2000" dirty="0" smtClean="0"/>
              <a:t>	</a:t>
            </a:r>
            <a:r>
              <a:rPr lang="en-US" sz="2000" b="1" dirty="0" smtClean="0"/>
              <a:t>Focus on –</a:t>
            </a:r>
          </a:p>
          <a:p>
            <a:pPr lvl="2"/>
            <a:r>
              <a:rPr lang="en-US" sz="1600" dirty="0" smtClean="0">
                <a:solidFill>
                  <a:schemeClr val="tx1"/>
                </a:solidFill>
              </a:rPr>
              <a:t>Obligations that go along with one’s group roles</a:t>
            </a:r>
          </a:p>
          <a:p>
            <a:pPr lvl="2"/>
            <a:r>
              <a:rPr lang="en-US" sz="1600" dirty="0" smtClean="0">
                <a:solidFill>
                  <a:schemeClr val="tx1"/>
                </a:solidFill>
              </a:rPr>
              <a:t>Being an interdependent member of a group</a:t>
            </a:r>
          </a:p>
          <a:p>
            <a:pPr lvl="2"/>
            <a:r>
              <a:rPr lang="en-US" sz="1600" dirty="0" smtClean="0">
                <a:solidFill>
                  <a:schemeClr val="tx1"/>
                </a:solidFill>
              </a:rPr>
              <a:t>Working with others to achieve group success</a:t>
            </a:r>
          </a:p>
          <a:p>
            <a:pPr lvl="2"/>
            <a:r>
              <a:rPr lang="en-US" sz="1600" dirty="0" smtClean="0">
                <a:solidFill>
                  <a:schemeClr val="tx1"/>
                </a:solidFill>
              </a:rPr>
              <a:t>Adhering to groups traditional values</a:t>
            </a:r>
          </a:p>
          <a:p>
            <a:pPr lvl="2"/>
            <a:r>
              <a:rPr lang="en-US" sz="1600" dirty="0" smtClean="0">
                <a:solidFill>
                  <a:schemeClr val="tx1"/>
                </a:solidFill>
              </a:rPr>
              <a:t>Relationships define the person vs. the person defines/creates relationships</a:t>
            </a:r>
          </a:p>
          <a:p>
            <a:pPr lvl="2"/>
            <a:r>
              <a:rPr lang="en-US" sz="1600" dirty="0" smtClean="0">
                <a:solidFill>
                  <a:schemeClr val="tx1"/>
                </a:solidFill>
              </a:rPr>
              <a:t>Others-oriented rather than self-oriented</a:t>
            </a:r>
            <a:endParaRPr lang="en-US" sz="1600" dirty="0">
              <a:solidFill>
                <a:schemeClr val="tx1"/>
              </a:solidFill>
            </a:endParaRPr>
          </a:p>
          <a:p>
            <a:pPr lvl="2"/>
            <a:endParaRPr lang="en-US" sz="1200" b="1" dirty="0" smtClean="0"/>
          </a:p>
          <a:p>
            <a:pPr marL="914400" lvl="2" indent="0">
              <a:buNone/>
            </a:pPr>
            <a:endParaRPr lang="en-US" sz="1200" b="1" dirty="0" smtClean="0"/>
          </a:p>
          <a:p>
            <a:pPr marL="0" indent="0">
              <a:buNone/>
            </a:pPr>
            <a:r>
              <a:rPr lang="en-US" sz="1400" dirty="0" smtClean="0"/>
              <a:t>* (</a:t>
            </a:r>
            <a:r>
              <a:rPr lang="en-US" sz="1400" dirty="0" err="1" smtClean="0"/>
              <a:t>Ewalt</a:t>
            </a:r>
            <a:r>
              <a:rPr lang="en-US" sz="1400" dirty="0" smtClean="0"/>
              <a:t> &amp; </a:t>
            </a:r>
            <a:r>
              <a:rPr lang="en-US" sz="1400" dirty="0" err="1" smtClean="0"/>
              <a:t>Makuau</a:t>
            </a:r>
            <a:r>
              <a:rPr lang="en-US" sz="1400" dirty="0" smtClean="0"/>
              <a:t>, 1995)</a:t>
            </a:r>
            <a:endParaRPr lang="en-US" sz="14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6</a:t>
            </a:fld>
            <a:endParaRPr lang="en-US"/>
          </a:p>
        </p:txBody>
      </p:sp>
    </p:spTree>
    <p:extLst>
      <p:ext uri="{BB962C8B-B14F-4D97-AF65-F5344CB8AC3E}">
        <p14:creationId xmlns:p14="http://schemas.microsoft.com/office/powerpoint/2010/main" val="2807750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0A8A90"/>
                </a:solidFill>
              </a:rPr>
              <a:t>CLD Values that Could Impact Transition Services</a:t>
            </a:r>
            <a:endParaRPr lang="en-US" sz="2800" b="1" dirty="0">
              <a:solidFill>
                <a:srgbClr val="0A8A90"/>
              </a:solidFill>
            </a:endParaRPr>
          </a:p>
        </p:txBody>
      </p:sp>
      <p:sp>
        <p:nvSpPr>
          <p:cNvPr id="4" name="Content Placeholder 3"/>
          <p:cNvSpPr>
            <a:spLocks noGrp="1"/>
          </p:cNvSpPr>
          <p:nvPr>
            <p:ph sz="half" idx="1"/>
          </p:nvPr>
        </p:nvSpPr>
        <p:spPr>
          <a:xfrm>
            <a:off x="609600" y="1295400"/>
            <a:ext cx="4038600" cy="5029200"/>
          </a:xfrm>
        </p:spPr>
        <p:txBody>
          <a:bodyPr>
            <a:normAutofit lnSpcReduction="10000"/>
          </a:bodyPr>
          <a:lstStyle/>
          <a:p>
            <a:pPr marL="0" indent="0">
              <a:spcBef>
                <a:spcPts val="0"/>
              </a:spcBef>
              <a:buNone/>
            </a:pPr>
            <a:r>
              <a:rPr lang="en-US" b="1" dirty="0" smtClean="0">
                <a:solidFill>
                  <a:srgbClr val="0A8A90"/>
                </a:solidFill>
              </a:rPr>
              <a:t>Individualistic Values</a:t>
            </a:r>
          </a:p>
          <a:p>
            <a:pPr marL="0" indent="0">
              <a:spcBef>
                <a:spcPts val="0"/>
              </a:spcBef>
              <a:buNone/>
            </a:pPr>
            <a:endParaRPr lang="en-US" dirty="0" smtClean="0"/>
          </a:p>
          <a:p>
            <a:pPr>
              <a:spcBef>
                <a:spcPts val="0"/>
              </a:spcBef>
            </a:pPr>
            <a:r>
              <a:rPr lang="en-US" sz="1800" dirty="0" smtClean="0"/>
              <a:t>Self-determination and individual choice</a:t>
            </a:r>
          </a:p>
          <a:p>
            <a:pPr>
              <a:spcBef>
                <a:spcPts val="0"/>
              </a:spcBef>
            </a:pPr>
            <a:endParaRPr lang="en-US" sz="1800" dirty="0" smtClean="0"/>
          </a:p>
          <a:p>
            <a:pPr>
              <a:spcBef>
                <a:spcPts val="0"/>
              </a:spcBef>
            </a:pPr>
            <a:r>
              <a:rPr lang="en-US" sz="1800" dirty="0" smtClean="0"/>
              <a:t>Individual competitiveness &amp; personal achievement</a:t>
            </a:r>
          </a:p>
          <a:p>
            <a:pPr>
              <a:spcBef>
                <a:spcPts val="0"/>
              </a:spcBef>
            </a:pPr>
            <a:endParaRPr lang="en-US" sz="1800" dirty="0" smtClean="0"/>
          </a:p>
          <a:p>
            <a:pPr>
              <a:spcBef>
                <a:spcPts val="0"/>
              </a:spcBef>
            </a:pPr>
            <a:r>
              <a:rPr lang="en-US" sz="1800" dirty="0" smtClean="0"/>
              <a:t>Post-secondary education</a:t>
            </a:r>
          </a:p>
          <a:p>
            <a:pPr marL="0" indent="0">
              <a:spcBef>
                <a:spcPts val="0"/>
              </a:spcBef>
              <a:buNone/>
            </a:pPr>
            <a:endParaRPr lang="en-US" dirty="0" smtClean="0"/>
          </a:p>
          <a:p>
            <a:pPr>
              <a:spcBef>
                <a:spcPts val="0"/>
              </a:spcBef>
            </a:pPr>
            <a:r>
              <a:rPr lang="en-US" sz="1800" dirty="0" smtClean="0"/>
              <a:t>Independent living and self-reliance</a:t>
            </a:r>
          </a:p>
          <a:p>
            <a:pPr marL="0" indent="0">
              <a:spcBef>
                <a:spcPts val="0"/>
              </a:spcBef>
              <a:buNone/>
            </a:pPr>
            <a:endParaRPr lang="en-US" sz="3600" dirty="0" smtClean="0"/>
          </a:p>
          <a:p>
            <a:pPr>
              <a:spcBef>
                <a:spcPts val="0"/>
              </a:spcBef>
            </a:pPr>
            <a:r>
              <a:rPr lang="en-US" sz="1800" dirty="0" smtClean="0"/>
              <a:t>Creating a transition plan on paper</a:t>
            </a:r>
          </a:p>
          <a:p>
            <a:pPr>
              <a:spcBef>
                <a:spcPts val="0"/>
              </a:spcBef>
            </a:pPr>
            <a:endParaRPr lang="en-US" sz="1800" dirty="0" smtClean="0"/>
          </a:p>
          <a:p>
            <a:pPr marL="0" indent="0">
              <a:spcBef>
                <a:spcPts val="0"/>
              </a:spcBef>
              <a:buNone/>
            </a:pPr>
            <a:endParaRPr lang="en-US" sz="1800" dirty="0"/>
          </a:p>
          <a:p>
            <a:pPr>
              <a:spcBef>
                <a:spcPts val="0"/>
              </a:spcBef>
            </a:pPr>
            <a:endParaRPr lang="en-US" sz="1800" dirty="0" smtClean="0"/>
          </a:p>
          <a:p>
            <a:pPr marL="0" indent="0">
              <a:spcBef>
                <a:spcPts val="0"/>
              </a:spcBef>
              <a:buNone/>
            </a:pPr>
            <a:r>
              <a:rPr lang="en-US" sz="1200" dirty="0" smtClean="0"/>
              <a:t>Source: Ici.umn.edu</a:t>
            </a:r>
          </a:p>
          <a:p>
            <a:pPr>
              <a:spcBef>
                <a:spcPts val="0"/>
              </a:spcBef>
            </a:pPr>
            <a:endParaRPr lang="en-US" sz="1800" dirty="0"/>
          </a:p>
          <a:p>
            <a:pPr>
              <a:spcBef>
                <a:spcPts val="0"/>
              </a:spcBef>
            </a:pPr>
            <a:endParaRPr lang="en-US" sz="1800" dirty="0" smtClean="0"/>
          </a:p>
          <a:p>
            <a:pPr marL="0" indent="0">
              <a:spcBef>
                <a:spcPts val="0"/>
              </a:spcBef>
              <a:buNone/>
            </a:pPr>
            <a:endParaRPr lang="en-US" sz="1200" dirty="0" smtClean="0"/>
          </a:p>
        </p:txBody>
      </p:sp>
      <p:sp>
        <p:nvSpPr>
          <p:cNvPr id="5" name="Content Placeholder 4"/>
          <p:cNvSpPr>
            <a:spLocks noGrp="1"/>
          </p:cNvSpPr>
          <p:nvPr>
            <p:ph sz="half" idx="2"/>
          </p:nvPr>
        </p:nvSpPr>
        <p:spPr>
          <a:xfrm>
            <a:off x="4648200" y="1295400"/>
            <a:ext cx="4114800" cy="4525963"/>
          </a:xfrm>
        </p:spPr>
        <p:txBody>
          <a:bodyPr>
            <a:normAutofit lnSpcReduction="10000"/>
          </a:bodyPr>
          <a:lstStyle/>
          <a:p>
            <a:pPr marL="0" indent="0">
              <a:buNone/>
            </a:pPr>
            <a:r>
              <a:rPr lang="en-US" b="1" dirty="0" smtClean="0">
                <a:solidFill>
                  <a:srgbClr val="0A8A90"/>
                </a:solidFill>
              </a:rPr>
              <a:t>CLD Values</a:t>
            </a:r>
          </a:p>
          <a:p>
            <a:pPr marL="0" indent="0">
              <a:buNone/>
            </a:pPr>
            <a:endParaRPr lang="en-US" sz="1800" dirty="0" smtClean="0"/>
          </a:p>
          <a:p>
            <a:pPr>
              <a:spcBef>
                <a:spcPts val="0"/>
              </a:spcBef>
            </a:pPr>
            <a:r>
              <a:rPr lang="en-US" sz="1800" dirty="0" smtClean="0"/>
              <a:t>Group or hierarchical decision making</a:t>
            </a:r>
            <a:endParaRPr lang="en-US" sz="1800" dirty="0"/>
          </a:p>
          <a:p>
            <a:pPr>
              <a:spcBef>
                <a:spcPts val="0"/>
              </a:spcBef>
            </a:pPr>
            <a:endParaRPr lang="en-US" sz="1800" dirty="0"/>
          </a:p>
          <a:p>
            <a:pPr>
              <a:spcBef>
                <a:spcPts val="0"/>
              </a:spcBef>
            </a:pPr>
            <a:r>
              <a:rPr lang="en-US" sz="1800" dirty="0" smtClean="0"/>
              <a:t>Group competitiveness </a:t>
            </a:r>
            <a:r>
              <a:rPr lang="en-US" sz="1800" dirty="0"/>
              <a:t>&amp; </a:t>
            </a:r>
            <a:r>
              <a:rPr lang="en-US" sz="1800" dirty="0" smtClean="0"/>
              <a:t>group </a:t>
            </a:r>
            <a:r>
              <a:rPr lang="en-US" sz="1800" dirty="0"/>
              <a:t>achievement</a:t>
            </a:r>
          </a:p>
          <a:p>
            <a:pPr>
              <a:spcBef>
                <a:spcPts val="0"/>
              </a:spcBef>
            </a:pPr>
            <a:endParaRPr lang="en-US" sz="1800" dirty="0"/>
          </a:p>
          <a:p>
            <a:pPr>
              <a:spcBef>
                <a:spcPts val="0"/>
              </a:spcBef>
            </a:pPr>
            <a:r>
              <a:rPr lang="en-US" sz="1800" dirty="0" smtClean="0"/>
              <a:t>Contributing to the family through wages and housework</a:t>
            </a:r>
            <a:endParaRPr lang="en-US" sz="1800" dirty="0"/>
          </a:p>
          <a:p>
            <a:pPr marL="0" indent="0">
              <a:spcBef>
                <a:spcPts val="0"/>
              </a:spcBef>
              <a:buNone/>
            </a:pPr>
            <a:endParaRPr lang="en-US" sz="1800" dirty="0"/>
          </a:p>
          <a:p>
            <a:pPr>
              <a:spcBef>
                <a:spcPts val="0"/>
              </a:spcBef>
            </a:pPr>
            <a:r>
              <a:rPr lang="en-US" sz="1800" dirty="0" smtClean="0"/>
              <a:t>Residing with family, interdependence and being cared for</a:t>
            </a:r>
            <a:endParaRPr lang="en-US" sz="1800" dirty="0"/>
          </a:p>
          <a:p>
            <a:pPr>
              <a:spcBef>
                <a:spcPts val="0"/>
              </a:spcBef>
            </a:pPr>
            <a:endParaRPr lang="en-US" sz="1800" dirty="0"/>
          </a:p>
          <a:p>
            <a:pPr>
              <a:spcBef>
                <a:spcPts val="0"/>
              </a:spcBef>
            </a:pPr>
            <a:r>
              <a:rPr lang="en-US" sz="1800" dirty="0" smtClean="0"/>
              <a:t>Establishing close personal relationship between professionals, youth and the family</a:t>
            </a: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fld id="{D8DAB7DB-1A0A-4134-ACCC-F7C5F32D4189}" type="slidenum">
              <a:rPr lang="en-US" smtClean="0"/>
              <a:t>7</a:t>
            </a:fld>
            <a:endParaRPr lang="en-US"/>
          </a:p>
        </p:txBody>
      </p:sp>
      <p:sp>
        <p:nvSpPr>
          <p:cNvPr id="6" name="TextBox 5"/>
          <p:cNvSpPr txBox="1"/>
          <p:nvPr/>
        </p:nvSpPr>
        <p:spPr>
          <a:xfrm>
            <a:off x="422030" y="566446"/>
            <a:ext cx="4073769" cy="1015663"/>
          </a:xfrm>
          <a:prstGeom prst="rect">
            <a:avLst/>
          </a:prstGeom>
          <a:noFill/>
        </p:spPr>
        <p:txBody>
          <a:bodyPr wrap="square" rtlCol="0">
            <a:spAutoFit/>
          </a:bodyPr>
          <a:lstStyle/>
          <a:p>
            <a:pPr marL="342900" indent="-342900">
              <a:buFont typeface="Arial" panose="020B0604020202020204" pitchFamily="34" charset="0"/>
              <a:buChar char="•"/>
            </a:pPr>
            <a:endParaRPr lang="en-US" sz="3000" dirty="0" smtClean="0">
              <a:solidFill>
                <a:srgbClr val="0A8A90"/>
              </a:solidFill>
            </a:endParaRPr>
          </a:p>
          <a:p>
            <a:pPr lvl="1"/>
            <a:endParaRPr lang="en-US" sz="3000" dirty="0" smtClean="0">
              <a:solidFill>
                <a:srgbClr val="0A8A90"/>
              </a:solidFill>
            </a:endParaRPr>
          </a:p>
        </p:txBody>
      </p:sp>
    </p:spTree>
    <p:extLst>
      <p:ext uri="{BB962C8B-B14F-4D97-AF65-F5344CB8AC3E}">
        <p14:creationId xmlns:p14="http://schemas.microsoft.com/office/powerpoint/2010/main" val="3890018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Cultural Reciprocity</a:t>
            </a:r>
            <a:endParaRPr lang="en-US" dirty="0"/>
          </a:p>
        </p:txBody>
      </p:sp>
      <p:sp>
        <p:nvSpPr>
          <p:cNvPr id="3" name="Content Placeholder 2"/>
          <p:cNvSpPr>
            <a:spLocks noGrp="1"/>
          </p:cNvSpPr>
          <p:nvPr>
            <p:ph idx="1"/>
          </p:nvPr>
        </p:nvSpPr>
        <p:spPr>
          <a:xfrm>
            <a:off x="381000" y="1143000"/>
            <a:ext cx="8475785" cy="4495800"/>
          </a:xfrm>
        </p:spPr>
        <p:txBody>
          <a:bodyPr>
            <a:noAutofit/>
          </a:bodyPr>
          <a:lstStyle/>
          <a:p>
            <a:pPr marL="57150" indent="0">
              <a:buNone/>
            </a:pPr>
            <a:r>
              <a:rPr lang="en-US" sz="2400" dirty="0" smtClean="0">
                <a:solidFill>
                  <a:schemeClr val="tx1"/>
                </a:solidFill>
              </a:rPr>
              <a:t>You do not need to be a subject matter expert to create a culturally sensitive transition plan.  Rather, work objectively and recognize that expectations of parents, youth, teachers, education may differ greatly from ours.</a:t>
            </a:r>
          </a:p>
          <a:p>
            <a:pPr marL="57150" indent="0">
              <a:buNone/>
            </a:pPr>
            <a:endParaRPr lang="en-US" sz="800" dirty="0"/>
          </a:p>
          <a:p>
            <a:pPr marL="800100" lvl="1"/>
            <a:endParaRPr lang="en-US" sz="800" dirty="0"/>
          </a:p>
          <a:p>
            <a:pPr marL="57150" indent="0">
              <a:buNone/>
            </a:pPr>
            <a:r>
              <a:rPr lang="en-US" sz="2000" b="1" dirty="0" smtClean="0"/>
              <a:t>Questions you could consider to assist in the planning process</a:t>
            </a:r>
          </a:p>
          <a:p>
            <a:pPr indent="-285750"/>
            <a:r>
              <a:rPr lang="en-US" sz="1800" dirty="0" smtClean="0">
                <a:solidFill>
                  <a:schemeClr val="tx1"/>
                </a:solidFill>
              </a:rPr>
              <a:t>What languages are spoken in the home and by which members?</a:t>
            </a:r>
          </a:p>
          <a:p>
            <a:pPr indent="-285750"/>
            <a:r>
              <a:rPr lang="en-US" sz="1800" dirty="0" smtClean="0">
                <a:solidFill>
                  <a:schemeClr val="tx1"/>
                </a:solidFill>
              </a:rPr>
              <a:t>What are the family’s norms for personal and social development for the youth with disabilities (to what degree is independence encouraged?)</a:t>
            </a:r>
          </a:p>
          <a:p>
            <a:pPr indent="-285750"/>
            <a:r>
              <a:rPr lang="en-US" sz="1800" dirty="0" smtClean="0">
                <a:solidFill>
                  <a:schemeClr val="tx1"/>
                </a:solidFill>
              </a:rPr>
              <a:t>What post-secondary or work related goal does the family have for the youth?</a:t>
            </a:r>
          </a:p>
          <a:p>
            <a:pPr indent="-285750"/>
            <a:r>
              <a:rPr lang="en-US" sz="1800" dirty="0" smtClean="0">
                <a:solidFill>
                  <a:schemeClr val="tx1"/>
                </a:solidFill>
              </a:rPr>
              <a:t>What are the family’s views on disabilities and how does it affect their treatment of the youth?</a:t>
            </a:r>
          </a:p>
          <a:p>
            <a:pPr indent="-285750"/>
            <a:r>
              <a:rPr lang="en-US" sz="1800" dirty="0" smtClean="0">
                <a:solidFill>
                  <a:schemeClr val="tx1"/>
                </a:solidFill>
              </a:rPr>
              <a:t>What are the family’s decision making practices – is there someone who holds the decision making power?</a:t>
            </a:r>
          </a:p>
          <a:p>
            <a:pPr marL="800100" lvl="1"/>
            <a:endParaRPr lang="en-US" sz="1200" dirty="0"/>
          </a:p>
          <a:p>
            <a:pPr marL="457200" lvl="1" indent="0">
              <a:buNone/>
            </a:pPr>
            <a:endParaRPr lang="en-US" sz="2400" dirty="0" smtClean="0"/>
          </a:p>
          <a:p>
            <a:pPr marL="800100" lvl="1" indent="-342900">
              <a:buFont typeface="Arial" panose="020B0604020202020204" pitchFamily="34" charset="0"/>
              <a:buChar char="•"/>
            </a:pPr>
            <a:endParaRPr lang="en-US" sz="2400" dirty="0"/>
          </a:p>
          <a:p>
            <a:endParaRPr lang="en-US" sz="24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8</a:t>
            </a:fld>
            <a:endParaRPr lang="en-US"/>
          </a:p>
        </p:txBody>
      </p:sp>
    </p:spTree>
    <p:extLst>
      <p:ext uri="{BB962C8B-B14F-4D97-AF65-F5344CB8AC3E}">
        <p14:creationId xmlns:p14="http://schemas.microsoft.com/office/powerpoint/2010/main" val="3081761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Exploring Cultural Norms</a:t>
            </a:r>
            <a:endParaRPr lang="en-US" dirty="0"/>
          </a:p>
        </p:txBody>
      </p:sp>
      <p:sp>
        <p:nvSpPr>
          <p:cNvPr id="3" name="Content Placeholder 2"/>
          <p:cNvSpPr>
            <a:spLocks noGrp="1"/>
          </p:cNvSpPr>
          <p:nvPr>
            <p:ph idx="1"/>
          </p:nvPr>
        </p:nvSpPr>
        <p:spPr>
          <a:xfrm>
            <a:off x="381000" y="1143000"/>
            <a:ext cx="8475785" cy="4495800"/>
          </a:xfrm>
        </p:spPr>
        <p:txBody>
          <a:bodyPr>
            <a:noAutofit/>
          </a:bodyPr>
          <a:lstStyle/>
          <a:p>
            <a:pPr marL="114300" indent="0">
              <a:buNone/>
            </a:pPr>
            <a:r>
              <a:rPr lang="en-US" sz="2400" b="1" dirty="0" smtClean="0"/>
              <a:t>Portuguese –</a:t>
            </a:r>
          </a:p>
          <a:p>
            <a:pPr marL="400050" indent="-285750"/>
            <a:r>
              <a:rPr lang="en-US" sz="1800" dirty="0" smtClean="0">
                <a:solidFill>
                  <a:schemeClr val="tx1"/>
                </a:solidFill>
              </a:rPr>
              <a:t>Family is the foundation of the social structure and forms the basis of stability.</a:t>
            </a:r>
          </a:p>
          <a:p>
            <a:pPr marL="114300" indent="0">
              <a:buNone/>
            </a:pPr>
            <a:endParaRPr lang="en-US" sz="800" dirty="0" smtClean="0">
              <a:solidFill>
                <a:schemeClr val="tx1"/>
              </a:solidFill>
            </a:endParaRPr>
          </a:p>
          <a:p>
            <a:pPr marL="400050" indent="-285750"/>
            <a:r>
              <a:rPr lang="en-US" sz="1800" dirty="0" smtClean="0">
                <a:solidFill>
                  <a:schemeClr val="tx1"/>
                </a:solidFill>
              </a:rPr>
              <a:t>Loyalty to the family comes before other social relationships, even business.</a:t>
            </a:r>
          </a:p>
          <a:p>
            <a:pPr marL="114300" indent="0">
              <a:buNone/>
            </a:pPr>
            <a:endParaRPr lang="en-US" sz="800" dirty="0" smtClean="0">
              <a:solidFill>
                <a:schemeClr val="tx1"/>
              </a:solidFill>
            </a:endParaRPr>
          </a:p>
          <a:p>
            <a:pPr marL="400050" indent="-285750"/>
            <a:r>
              <a:rPr lang="en-US" sz="1800" dirty="0" smtClean="0">
                <a:solidFill>
                  <a:schemeClr val="tx1"/>
                </a:solidFill>
              </a:rPr>
              <a:t>A culture that respects hierarchy – age and position.</a:t>
            </a:r>
          </a:p>
          <a:p>
            <a:pPr marL="114300" indent="0">
              <a:buNone/>
            </a:pPr>
            <a:endParaRPr lang="en-US" sz="800" dirty="0" smtClean="0">
              <a:solidFill>
                <a:schemeClr val="tx1"/>
              </a:solidFill>
            </a:endParaRPr>
          </a:p>
          <a:p>
            <a:pPr marL="400050" indent="-285750"/>
            <a:r>
              <a:rPr lang="en-US" sz="1800" dirty="0" smtClean="0">
                <a:solidFill>
                  <a:schemeClr val="tx1"/>
                </a:solidFill>
              </a:rPr>
              <a:t>Prefer face to face meetings rather than written or communication by phone which are seen as too impersonal.</a:t>
            </a:r>
          </a:p>
          <a:p>
            <a:pPr marL="114300" indent="0">
              <a:buNone/>
            </a:pPr>
            <a:endParaRPr lang="en-US" sz="800" dirty="0" smtClean="0">
              <a:solidFill>
                <a:schemeClr val="tx1"/>
              </a:solidFill>
            </a:endParaRPr>
          </a:p>
          <a:p>
            <a:pPr marL="400050" indent="-285750"/>
            <a:r>
              <a:rPr lang="en-US" sz="1800" dirty="0" smtClean="0">
                <a:solidFill>
                  <a:schemeClr val="tx1"/>
                </a:solidFill>
              </a:rPr>
              <a:t>Do not appreciate direct criticism, even if justified.</a:t>
            </a:r>
          </a:p>
          <a:p>
            <a:pPr marL="114300" indent="0">
              <a:buNone/>
            </a:pPr>
            <a:endParaRPr lang="en-US" sz="800" dirty="0" smtClean="0">
              <a:solidFill>
                <a:schemeClr val="tx1"/>
              </a:solidFill>
            </a:endParaRPr>
          </a:p>
          <a:p>
            <a:pPr marL="400050" indent="-285750"/>
            <a:r>
              <a:rPr lang="en-US" sz="1800" dirty="0" smtClean="0">
                <a:solidFill>
                  <a:schemeClr val="tx1"/>
                </a:solidFill>
              </a:rPr>
              <a:t>More relaxed attitudes towards time and do not see deadlines as crucial as people from many other cultures do.</a:t>
            </a:r>
          </a:p>
          <a:p>
            <a:pPr marL="400050" indent="-285750"/>
            <a:endParaRPr lang="en-US" sz="1800" dirty="0" smtClean="0">
              <a:solidFill>
                <a:schemeClr val="tx1"/>
              </a:solidFill>
            </a:endParaRPr>
          </a:p>
          <a:p>
            <a:pPr marL="400050" indent="-285750"/>
            <a:endParaRPr lang="en-US" sz="1800" dirty="0">
              <a:solidFill>
                <a:schemeClr val="tx1"/>
              </a:solidFill>
            </a:endParaRPr>
          </a:p>
          <a:p>
            <a:pPr marL="457200" lvl="1" indent="0">
              <a:buNone/>
            </a:pPr>
            <a:endParaRPr lang="en-US" sz="2400" dirty="0" smtClean="0"/>
          </a:p>
          <a:p>
            <a:pPr marL="800100" lvl="1" indent="-342900">
              <a:buFont typeface="Arial" panose="020B0604020202020204" pitchFamily="34" charset="0"/>
              <a:buChar char="•"/>
            </a:pPr>
            <a:endParaRPr lang="en-US" sz="2400" dirty="0"/>
          </a:p>
          <a:p>
            <a:endParaRPr lang="en-US" sz="2400" dirty="0"/>
          </a:p>
        </p:txBody>
      </p:sp>
      <p:sp>
        <p:nvSpPr>
          <p:cNvPr id="4" name="Slide Number Placeholder 3"/>
          <p:cNvSpPr>
            <a:spLocks noGrp="1"/>
          </p:cNvSpPr>
          <p:nvPr>
            <p:ph type="sldNum" sz="quarter" idx="12"/>
          </p:nvPr>
        </p:nvSpPr>
        <p:spPr/>
        <p:txBody>
          <a:bodyPr/>
          <a:lstStyle/>
          <a:p>
            <a:fld id="{DD806C5C-B0EC-4DDB-B31D-7B7F9248BD7B}" type="slidenum">
              <a:rPr lang="en-US" smtClean="0"/>
              <a:pPr/>
              <a:t>9</a:t>
            </a:fld>
            <a:endParaRPr lang="en-US"/>
          </a:p>
        </p:txBody>
      </p:sp>
    </p:spTree>
    <p:extLst>
      <p:ext uri="{BB962C8B-B14F-4D97-AF65-F5344CB8AC3E}">
        <p14:creationId xmlns:p14="http://schemas.microsoft.com/office/powerpoint/2010/main" val="3822781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2158</TotalTime>
  <Words>1215</Words>
  <Application>Microsoft Office PowerPoint</Application>
  <PresentationFormat>On-screen Show (4:3)</PresentationFormat>
  <Paragraphs>231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Practice Improvement Institute Presenters   Culturally Sensitive Transition</vt:lpstr>
      <vt:lpstr>Transition Series </vt:lpstr>
      <vt:lpstr>Transition Series Description </vt:lpstr>
      <vt:lpstr>What Is Commonly Rooted In Transition Services / Systems</vt:lpstr>
      <vt:lpstr>What Is Commonly Valued In Culturally and Linguistically Diverse Communities</vt:lpstr>
      <vt:lpstr>CLD Values that Could Impact Transition Services</vt:lpstr>
      <vt:lpstr>Cultural Reciprocity</vt:lpstr>
      <vt:lpstr>Exploring Cultural Norms</vt:lpstr>
      <vt:lpstr>Exploring Cultural Norms</vt:lpstr>
      <vt:lpstr>Latino Student Achievement in Rhode Island </vt:lpstr>
      <vt:lpstr>Student Achievement in Central Falls </vt:lpstr>
      <vt:lpstr>Efforts to Improve </vt:lpstr>
      <vt:lpstr>Sofia Diaz Central Falls High School Graduate </vt:lpstr>
      <vt:lpstr>Solutions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Lorrie Lutz</dc:creator>
  <cp:lastModifiedBy>Jillian Grossguth</cp:lastModifiedBy>
  <cp:revision>95</cp:revision>
  <cp:lastPrinted>2014-10-29T19:14:05Z</cp:lastPrinted>
  <dcterms:created xsi:type="dcterms:W3CDTF">2014-03-09T19:35:24Z</dcterms:created>
  <dcterms:modified xsi:type="dcterms:W3CDTF">2014-10-31T13:22:42Z</dcterms:modified>
</cp:coreProperties>
</file>